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8" r:id="rId35"/>
    <p:sldId id="290" r:id="rId36"/>
    <p:sldId id="291" r:id="rId37"/>
    <p:sldId id="292" r:id="rId38"/>
    <p:sldId id="293" r:id="rId39"/>
    <p:sldId id="294" r:id="rId40"/>
    <p:sldId id="295" r:id="rId41"/>
    <p:sldId id="296" r:id="rId42"/>
    <p:sldId id="297"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p:cViewPr varScale="1">
        <p:scale>
          <a:sx n="81" d="100"/>
          <a:sy n="81" d="100"/>
        </p:scale>
        <p:origin x="90" y="10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55f3e5e9c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e55f3e5e9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e55f3e5e9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e55f3e5e9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55f3e5e9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e55f3e5e9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5f31924cd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e5f31924cd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e3edf76463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e3edf76463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3edf76463_0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e3edf76463_0_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81f9b9bff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b81f9b9bff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b81f9b9bff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b81f9b9bff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b81f9b9bff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b81f9b9bff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b81f9b9bff_3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b81f9b9bff_3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e5f31924c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e5f31924cd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b81f9b9bff_3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b81f9b9bff_3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b81f9b9bff_3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b81f9b9bff_3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5f31924cd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e5f31924c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 we have discussed account creation, lets take a look at the portal.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e66bb379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e66bb379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dff13d1a1c_0_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dff13d1a1c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e5f31924cd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e5f31924cd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e5f31924cd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e5f31924cd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e5f31924cd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e5f31924cd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e5f31924cd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e5f31924cd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e5f31924cd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e5f31924cd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dff13d1a1c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dff13d1a1c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e5f31924cd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e5f31924cd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e5f31924cd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e5f31924cd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e5f31924cd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e5f31924cd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e5f31924cd_0_1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e5f31924cd_0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e5f31924cd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e5f31924cd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360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e5f31924cd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e5f31924cd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e5f31924cd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e5f31924cd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dirty="0">
              <a:solidFill>
                <a:schemeClr val="dk1"/>
              </a:solidFill>
              <a:highlight>
                <a:srgbClr val="FFFFFF"/>
              </a:highlight>
              <a:latin typeface="Roboto"/>
              <a:ea typeface="Roboto"/>
              <a:cs typeface="Roboto"/>
              <a:sym typeface="Roboto"/>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e5f31924cd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e5f31924cd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e55f3e5e9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e55f3e5e9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e5f31924cd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e5f31924cd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e5f31924c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e5f31924c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dff13d1a1c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dff13d1a1c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dff13d1a1c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dff13d1a1c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1467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e54331161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e54331161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56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ff13d1a1c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ff13d1a1c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e5f31924cd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e5f31924cd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ff13d1a1c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dff13d1a1c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55f3e5e9c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55f3e5e9c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55f3e5e9c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55f3e5e9c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s://healthfirst-brokers.hioscar.com/logi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19.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jp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HFBroker@HF.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mailto:hf-brokers@plusoscar.com" TargetMode="External"/><Relationship Id="rId5" Type="http://schemas.openxmlformats.org/officeDocument/2006/relationships/image" Target="../media/image2.jp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hyperlink" Target="mailto:hf-brokers@plusoscar.com" TargetMode="External"/><Relationship Id="rId7"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jpg"/><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40.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41.png"/><Relationship Id="rId7"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mailto:hf-brokercommisions@plusoscar.com" TargetMode="External"/><Relationship Id="rId5" Type="http://schemas.openxmlformats.org/officeDocument/2006/relationships/image" Target="../media/image42.png"/><Relationship Id="rId4" Type="http://schemas.openxmlformats.org/officeDocument/2006/relationships/hyperlink" Target="mailto:hf-brokers@plusoscar.com"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hioscar.zendesk.com/hc/en-us" TargetMode="External"/><Relationship Id="rId5" Type="http://schemas.openxmlformats.org/officeDocument/2006/relationships/image" Target="../media/image2.jpg"/><Relationship Id="rId4" Type="http://schemas.openxmlformats.org/officeDocument/2006/relationships/image" Target="../media/image1.jpg"/></Relationships>
</file>

<file path=ppt/slides/_rels/slide42.xml.rels><?xml version="1.0" encoding="UTF-8" standalone="yes"?>
<Relationships xmlns="http://schemas.openxmlformats.org/package/2006/relationships"><Relationship Id="rId3" Type="http://schemas.openxmlformats.org/officeDocument/2006/relationships/hyperlink" Target="mailto:HFBroker@HF.org"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healthfirst-brokers.hioscar.com/login"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www.myahplan.com/" TargetMode="External"/><Relationship Id="rId4" Type="http://schemas.openxmlformats.org/officeDocument/2006/relationships/hyperlink" Target="http://www.myhfhp.org/" TargetMode="External"/><Relationship Id="rId9"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HFBroker@HF.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s://healthfirst-brokers.hioscar.com/logi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4"/>
          <p:cNvSpPr txBox="1"/>
          <p:nvPr/>
        </p:nvSpPr>
        <p:spPr>
          <a:xfrm>
            <a:off x="2096400" y="1552275"/>
            <a:ext cx="4951200" cy="338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t>Oscar Broker Portal Overview</a:t>
            </a:r>
            <a:endParaRPr sz="3200" b="1"/>
          </a:p>
          <a:p>
            <a:pPr marL="0" lvl="0" indent="0" algn="ctr" rtl="0">
              <a:spcBef>
                <a:spcPts val="0"/>
              </a:spcBef>
              <a:spcAft>
                <a:spcPts val="0"/>
              </a:spcAft>
              <a:buNone/>
            </a:pPr>
            <a:endParaRPr sz="2900" b="1"/>
          </a:p>
          <a:p>
            <a:pPr marL="0" lvl="0" indent="0" algn="ctr" rtl="0">
              <a:spcBef>
                <a:spcPts val="0"/>
              </a:spcBef>
              <a:spcAft>
                <a:spcPts val="0"/>
              </a:spcAft>
              <a:buNone/>
            </a:pPr>
            <a:r>
              <a:rPr lang="en" sz="2400"/>
              <a:t>Broker Training</a:t>
            </a:r>
            <a:endParaRPr sz="2400"/>
          </a:p>
          <a:p>
            <a:pPr marL="0" lvl="0" indent="0" algn="ctr" rtl="0">
              <a:spcBef>
                <a:spcPts val="0"/>
              </a:spcBef>
              <a:spcAft>
                <a:spcPts val="0"/>
              </a:spcAft>
              <a:buNone/>
            </a:pPr>
            <a:r>
              <a:rPr lang="en" sz="2000"/>
              <a:t>2021</a:t>
            </a:r>
            <a:endParaRPr sz="2000"/>
          </a:p>
          <a:p>
            <a:pPr marL="0" lvl="0" indent="0" algn="ctr" rtl="0">
              <a:spcBef>
                <a:spcPts val="0"/>
              </a:spcBef>
              <a:spcAft>
                <a:spcPts val="0"/>
              </a:spcAft>
              <a:buNone/>
            </a:pPr>
            <a:endParaRPr sz="2100"/>
          </a:p>
          <a:p>
            <a:pPr marL="0" lvl="0" indent="0" algn="ctr" rtl="0">
              <a:spcBef>
                <a:spcPts val="0"/>
              </a:spcBef>
              <a:spcAft>
                <a:spcPts val="0"/>
              </a:spcAft>
              <a:buNone/>
            </a:pPr>
            <a:endParaRPr sz="2100"/>
          </a:p>
          <a:p>
            <a:pPr marL="0" lvl="0" indent="0" algn="ctr" rtl="0">
              <a:spcBef>
                <a:spcPts val="0"/>
              </a:spcBef>
              <a:spcAft>
                <a:spcPts val="0"/>
              </a:spcAft>
              <a:buNone/>
            </a:pPr>
            <a:endParaRPr sz="2900" b="1"/>
          </a:p>
        </p:txBody>
      </p:sp>
      <p:sp>
        <p:nvSpPr>
          <p:cNvPr id="57" name="Google Shape;57;p14"/>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 name="Google Shape;59;p14"/>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60" name="Google Shape;60;p14"/>
          <p:cNvPicPr preferRelativeResize="0"/>
          <p:nvPr/>
        </p:nvPicPr>
        <p:blipFill>
          <a:blip r:embed="rId3">
            <a:alphaModFix/>
          </a:blip>
          <a:stretch>
            <a:fillRect/>
          </a:stretch>
        </p:blipFill>
        <p:spPr>
          <a:xfrm>
            <a:off x="4368325" y="223025"/>
            <a:ext cx="2433981" cy="927001"/>
          </a:xfrm>
          <a:prstGeom prst="rect">
            <a:avLst/>
          </a:prstGeom>
          <a:noFill/>
          <a:ln>
            <a:noFill/>
          </a:ln>
        </p:spPr>
      </p:pic>
      <p:pic>
        <p:nvPicPr>
          <p:cNvPr id="61" name="Google Shape;61;p14"/>
          <p:cNvPicPr preferRelativeResize="0"/>
          <p:nvPr/>
        </p:nvPicPr>
        <p:blipFill>
          <a:blip r:embed="rId4">
            <a:alphaModFix/>
          </a:blip>
          <a:stretch>
            <a:fillRect/>
          </a:stretch>
        </p:blipFill>
        <p:spPr>
          <a:xfrm>
            <a:off x="1899850" y="223025"/>
            <a:ext cx="2094575" cy="863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Existing Brokers: Logging into your Broker Portal Account</a:t>
            </a:r>
            <a:endParaRPr/>
          </a:p>
        </p:txBody>
      </p:sp>
      <p:sp>
        <p:nvSpPr>
          <p:cNvPr id="174" name="Google Shape;174;p24"/>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4"/>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177" name="Google Shape;177;p24"/>
          <p:cNvSpPr txBox="1"/>
          <p:nvPr/>
        </p:nvSpPr>
        <p:spPr>
          <a:xfrm>
            <a:off x="5604425" y="1058475"/>
            <a:ext cx="31869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rPr>
              <a:t>Enter your National Producer Number (NPN)</a:t>
            </a:r>
            <a:endParaRPr dirty="0">
              <a:solidFill>
                <a:schemeClr val="dk1"/>
              </a:solidFill>
            </a:endParaRPr>
          </a:p>
        </p:txBody>
      </p:sp>
      <p:pic>
        <p:nvPicPr>
          <p:cNvPr id="178" name="Google Shape;178;p24"/>
          <p:cNvPicPr preferRelativeResize="0"/>
          <p:nvPr/>
        </p:nvPicPr>
        <p:blipFill>
          <a:blip r:embed="rId3">
            <a:alphaModFix/>
          </a:blip>
          <a:stretch>
            <a:fillRect/>
          </a:stretch>
        </p:blipFill>
        <p:spPr>
          <a:xfrm>
            <a:off x="448850" y="1058475"/>
            <a:ext cx="4747824" cy="2694000"/>
          </a:xfrm>
          <a:prstGeom prst="rect">
            <a:avLst/>
          </a:prstGeom>
          <a:noFill/>
          <a:ln>
            <a:noFill/>
          </a:ln>
          <a:effectLst>
            <a:outerShdw blurRad="57150" dist="19050" dir="5400000" algn="bl" rotWithShape="0">
              <a:srgbClr val="000000">
                <a:alpha val="50000"/>
              </a:srgbClr>
            </a:outerShdw>
          </a:effectLst>
        </p:spPr>
      </p:pic>
      <p:pic>
        <p:nvPicPr>
          <p:cNvPr id="179" name="Google Shape;179;p24"/>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180" name="Google Shape;180;p24"/>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Existing Brokers: Logging into your Broker Portal Account</a:t>
            </a:r>
            <a:endParaRPr/>
          </a:p>
        </p:txBody>
      </p:sp>
      <p:sp>
        <p:nvSpPr>
          <p:cNvPr id="186" name="Google Shape;186;p25"/>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5"/>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 name="Google Shape;188;p25"/>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189" name="Google Shape;189;p25"/>
          <p:cNvSpPr txBox="1"/>
          <p:nvPr/>
        </p:nvSpPr>
        <p:spPr>
          <a:xfrm>
            <a:off x="5604425" y="1058475"/>
            <a:ext cx="31869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rPr>
              <a:t>The portal will detect a NPN match, and show the following modal</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Click “Activate your account”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Check your email for an Account Initialization email, and move through the authentication process as outlined in the email</a:t>
            </a:r>
            <a:endParaRPr dirty="0">
              <a:solidFill>
                <a:schemeClr val="dk1"/>
              </a:solidFill>
            </a:endParaRPr>
          </a:p>
          <a:p>
            <a:pPr marL="0" lvl="0" indent="0" algn="l" rtl="0">
              <a:spcBef>
                <a:spcPts val="0"/>
              </a:spcBef>
              <a:spcAft>
                <a:spcPts val="0"/>
              </a:spcAft>
              <a:buNone/>
            </a:pPr>
            <a:endParaRPr dirty="0">
              <a:solidFill>
                <a:schemeClr val="dk1"/>
              </a:solidFill>
            </a:endParaRPr>
          </a:p>
        </p:txBody>
      </p:sp>
      <p:pic>
        <p:nvPicPr>
          <p:cNvPr id="190" name="Google Shape;190;p25"/>
          <p:cNvPicPr preferRelativeResize="0"/>
          <p:nvPr/>
        </p:nvPicPr>
        <p:blipFill>
          <a:blip r:embed="rId3">
            <a:alphaModFix/>
          </a:blip>
          <a:stretch>
            <a:fillRect/>
          </a:stretch>
        </p:blipFill>
        <p:spPr>
          <a:xfrm>
            <a:off x="7719282" y="4406596"/>
            <a:ext cx="1113016" cy="423901"/>
          </a:xfrm>
          <a:prstGeom prst="rect">
            <a:avLst/>
          </a:prstGeom>
          <a:noFill/>
          <a:ln>
            <a:noFill/>
          </a:ln>
        </p:spPr>
      </p:pic>
      <p:pic>
        <p:nvPicPr>
          <p:cNvPr id="191" name="Google Shape;191;p25"/>
          <p:cNvPicPr preferRelativeResize="0"/>
          <p:nvPr/>
        </p:nvPicPr>
        <p:blipFill>
          <a:blip r:embed="rId4">
            <a:alphaModFix/>
          </a:blip>
          <a:stretch>
            <a:fillRect/>
          </a:stretch>
        </p:blipFill>
        <p:spPr>
          <a:xfrm>
            <a:off x="311700" y="4406612"/>
            <a:ext cx="951131" cy="391937"/>
          </a:xfrm>
          <a:prstGeom prst="rect">
            <a:avLst/>
          </a:prstGeom>
          <a:noFill/>
          <a:ln>
            <a:noFill/>
          </a:ln>
        </p:spPr>
      </p:pic>
      <p:pic>
        <p:nvPicPr>
          <p:cNvPr id="192" name="Google Shape;192;p25"/>
          <p:cNvPicPr preferRelativeResize="0"/>
          <p:nvPr/>
        </p:nvPicPr>
        <p:blipFill rotWithShape="1">
          <a:blip r:embed="rId5">
            <a:alphaModFix/>
          </a:blip>
          <a:srcRect l="16755" t="12686" r="16755"/>
          <a:stretch/>
        </p:blipFill>
        <p:spPr>
          <a:xfrm>
            <a:off x="1372518" y="975550"/>
            <a:ext cx="3666030" cy="3582900"/>
          </a:xfrm>
          <a:prstGeom prst="rect">
            <a:avLst/>
          </a:prstGeom>
          <a:noFill/>
          <a:ln>
            <a:noFill/>
          </a:ln>
          <a:effectLst>
            <a:outerShdw blurRad="57150" dist="19050" dir="5400000" algn="bl" rotWithShape="0">
              <a:srgbClr val="000000">
                <a:alpha val="50000"/>
              </a:srgbClr>
            </a:outerShdw>
          </a:effectLst>
        </p:spPr>
      </p:pic>
      <p:sp>
        <p:nvSpPr>
          <p:cNvPr id="193" name="Google Shape;193;p25"/>
          <p:cNvSpPr/>
          <p:nvPr/>
        </p:nvSpPr>
        <p:spPr>
          <a:xfrm>
            <a:off x="2146075" y="3828975"/>
            <a:ext cx="2156400" cy="2310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Existing Brokers: Logging into your Broker Portal Account</a:t>
            </a:r>
            <a:endParaRPr/>
          </a:p>
        </p:txBody>
      </p:sp>
      <p:sp>
        <p:nvSpPr>
          <p:cNvPr id="199" name="Google Shape;199;p26"/>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1" name="Google Shape;201;p26"/>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202" name="Google Shape;202;p26"/>
          <p:cNvSpPr txBox="1"/>
          <p:nvPr/>
        </p:nvSpPr>
        <p:spPr>
          <a:xfrm>
            <a:off x="5583643" y="1079625"/>
            <a:ext cx="3186900" cy="255451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rPr>
              <a:t>You will be directed back to your account to finalize setting up the account, and creating a password</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 dirty="0">
                <a:solidFill>
                  <a:schemeClr val="dk1"/>
                </a:solidFill>
              </a:rPr>
              <a:t>Note: Existing Brokers will have their profiles created already with demographic and direct deposit information. Brokers should review this information for accuracy.</a:t>
            </a:r>
            <a:endParaRPr dirty="0">
              <a:solidFill>
                <a:schemeClr val="dk1"/>
              </a:solidFill>
            </a:endParaRPr>
          </a:p>
          <a:p>
            <a:pPr marL="0" lvl="0" indent="0" algn="l" rtl="0">
              <a:spcBef>
                <a:spcPts val="0"/>
              </a:spcBef>
              <a:spcAft>
                <a:spcPts val="0"/>
              </a:spcAft>
              <a:buNone/>
            </a:pPr>
            <a:endParaRPr dirty="0">
              <a:solidFill>
                <a:schemeClr val="dk1"/>
              </a:solidFill>
            </a:endParaRPr>
          </a:p>
        </p:txBody>
      </p:sp>
      <p:pic>
        <p:nvPicPr>
          <p:cNvPr id="203" name="Google Shape;203;p26"/>
          <p:cNvPicPr preferRelativeResize="0"/>
          <p:nvPr/>
        </p:nvPicPr>
        <p:blipFill>
          <a:blip r:embed="rId3">
            <a:alphaModFix/>
          </a:blip>
          <a:stretch>
            <a:fillRect/>
          </a:stretch>
        </p:blipFill>
        <p:spPr>
          <a:xfrm>
            <a:off x="7719282" y="4406596"/>
            <a:ext cx="1113016" cy="423901"/>
          </a:xfrm>
          <a:prstGeom prst="rect">
            <a:avLst/>
          </a:prstGeom>
          <a:noFill/>
          <a:ln>
            <a:noFill/>
          </a:ln>
        </p:spPr>
      </p:pic>
      <p:pic>
        <p:nvPicPr>
          <p:cNvPr id="204" name="Google Shape;204;p26"/>
          <p:cNvPicPr preferRelativeResize="0"/>
          <p:nvPr/>
        </p:nvPicPr>
        <p:blipFill>
          <a:blip r:embed="rId4">
            <a:alphaModFix/>
          </a:blip>
          <a:stretch>
            <a:fillRect/>
          </a:stretch>
        </p:blipFill>
        <p:spPr>
          <a:xfrm>
            <a:off x="311700" y="4406612"/>
            <a:ext cx="951131" cy="391937"/>
          </a:xfrm>
          <a:prstGeom prst="rect">
            <a:avLst/>
          </a:prstGeom>
          <a:noFill/>
          <a:ln>
            <a:noFill/>
          </a:ln>
        </p:spPr>
      </p:pic>
      <p:pic>
        <p:nvPicPr>
          <p:cNvPr id="205" name="Google Shape;205;p26"/>
          <p:cNvPicPr preferRelativeResize="0"/>
          <p:nvPr/>
        </p:nvPicPr>
        <p:blipFill>
          <a:blip r:embed="rId5">
            <a:alphaModFix/>
          </a:blip>
          <a:stretch>
            <a:fillRect/>
          </a:stretch>
        </p:blipFill>
        <p:spPr>
          <a:xfrm>
            <a:off x="256050" y="1017726"/>
            <a:ext cx="5062164" cy="3812775"/>
          </a:xfrm>
          <a:prstGeom prst="rect">
            <a:avLst/>
          </a:prstGeom>
          <a:noFill/>
          <a:ln>
            <a:noFill/>
          </a:ln>
          <a:effectLst>
            <a:outerShdw blurRad="57150" dist="19050" dir="5400000" algn="bl" rotWithShape="0">
              <a:srgbClr val="000000">
                <a:alpha val="50000"/>
              </a:srgbClr>
            </a:outerShdw>
          </a:effectLst>
        </p:spPr>
      </p:pic>
      <p:sp>
        <p:nvSpPr>
          <p:cNvPr id="206" name="Google Shape;206;p26"/>
          <p:cNvSpPr/>
          <p:nvPr/>
        </p:nvSpPr>
        <p:spPr>
          <a:xfrm>
            <a:off x="4437250" y="1602975"/>
            <a:ext cx="632400" cy="17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a:off x="577475" y="1859050"/>
            <a:ext cx="3766500" cy="17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11"/>
        <p:cNvGrpSpPr/>
        <p:nvPr/>
      </p:nvGrpSpPr>
      <p:grpSpPr>
        <a:xfrm>
          <a:off x="0" y="0"/>
          <a:ext cx="0" cy="0"/>
          <a:chOff x="0" y="0"/>
          <a:chExt cx="0" cy="0"/>
        </a:xfrm>
      </p:grpSpPr>
      <p:sp>
        <p:nvSpPr>
          <p:cNvPr id="212" name="Google Shape;212;p27"/>
          <p:cNvSpPr txBox="1"/>
          <p:nvPr/>
        </p:nvSpPr>
        <p:spPr>
          <a:xfrm>
            <a:off x="115050" y="1648225"/>
            <a:ext cx="8913900" cy="218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500">
                <a:solidFill>
                  <a:srgbClr val="081458"/>
                </a:solidFill>
                <a:latin typeface="Roboto"/>
                <a:ea typeface="Roboto"/>
                <a:cs typeface="Roboto"/>
                <a:sym typeface="Roboto"/>
              </a:rPr>
              <a:t>New Broker Account Creation</a:t>
            </a:r>
            <a:endParaRPr sz="6500">
              <a:solidFill>
                <a:srgbClr val="081458"/>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23" name="Google Shape;223;p28"/>
          <p:cNvPicPr preferRelativeResize="0"/>
          <p:nvPr/>
        </p:nvPicPr>
        <p:blipFill>
          <a:blip r:embed="rId3">
            <a:alphaModFix/>
          </a:blip>
          <a:stretch>
            <a:fillRect/>
          </a:stretch>
        </p:blipFill>
        <p:spPr>
          <a:xfrm>
            <a:off x="1852452" y="1382927"/>
            <a:ext cx="5035050" cy="3068226"/>
          </a:xfrm>
          <a:prstGeom prst="rect">
            <a:avLst/>
          </a:prstGeom>
          <a:noFill/>
          <a:ln>
            <a:noFill/>
          </a:ln>
          <a:effectLst>
            <a:outerShdw blurRad="57150" dist="19050" dir="5400000" algn="bl" rotWithShape="0">
              <a:srgbClr val="000000">
                <a:alpha val="50000"/>
              </a:srgbClr>
            </a:outerShdw>
          </a:effectLst>
        </p:spPr>
      </p:pic>
      <p:sp>
        <p:nvSpPr>
          <p:cNvPr id="218" name="Google Shape;21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New Brokers: Creating your Broker Portal Account</a:t>
            </a:r>
            <a:endParaRPr/>
          </a:p>
        </p:txBody>
      </p:sp>
      <p:sp>
        <p:nvSpPr>
          <p:cNvPr id="219" name="Google Shape;219;p28"/>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8"/>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1" name="Google Shape;221;p28"/>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222" name="Google Shape;222;p28"/>
          <p:cNvSpPr txBox="1"/>
          <p:nvPr/>
        </p:nvSpPr>
        <p:spPr>
          <a:xfrm>
            <a:off x="311700" y="1017725"/>
            <a:ext cx="7803900" cy="1046410"/>
          </a:xfrm>
          <a:prstGeom prst="rect">
            <a:avLst/>
          </a:prstGeom>
          <a:noFill/>
          <a:ln>
            <a:noFill/>
          </a:ln>
        </p:spPr>
        <p:txBody>
          <a:bodyPr spcFirstLastPara="1" wrap="square" lIns="91425" tIns="91425" rIns="91425" bIns="91425" anchor="t" anchorCtr="0">
            <a:spAutoFit/>
          </a:bodyPr>
          <a:lstStyle/>
          <a:p>
            <a:r>
              <a:rPr lang="en" dirty="0"/>
              <a:t>Enter </a:t>
            </a:r>
            <a:r>
              <a:rPr lang="en-US" u="sng" dirty="0">
                <a:solidFill>
                  <a:schemeClr val="hlink"/>
                </a:solidFill>
                <a:hlinkClick r:id="rId4"/>
              </a:rPr>
              <a:t>https://healthfirst-brokers.hioscar.com/login</a:t>
            </a:r>
            <a:r>
              <a:rPr lang="en-US" dirty="0">
                <a:solidFill>
                  <a:schemeClr val="hlink"/>
                </a:solidFill>
              </a:rPr>
              <a:t> </a:t>
            </a:r>
            <a:r>
              <a:rPr lang="en" dirty="0"/>
              <a:t>into your browser*</a:t>
            </a:r>
          </a:p>
          <a:p>
            <a:pPr marL="0" lvl="0" indent="0" algn="l" rtl="0">
              <a:spcBef>
                <a:spcPts val="0"/>
              </a:spcBef>
              <a:spcAft>
                <a:spcPts val="0"/>
              </a:spcAft>
              <a:buNone/>
            </a:pPr>
            <a:endParaRPr lang="en" dirty="0"/>
          </a:p>
          <a:p>
            <a:r>
              <a:rPr lang="en-US" sz="1400" i="1" dirty="0"/>
              <a:t>*Google Chrome recommended</a:t>
            </a:r>
          </a:p>
          <a:p>
            <a:pPr marL="0" lvl="0" indent="0" algn="l" rtl="0">
              <a:spcBef>
                <a:spcPts val="0"/>
              </a:spcBef>
              <a:spcAft>
                <a:spcPts val="0"/>
              </a:spcAft>
              <a:buNone/>
            </a:pPr>
            <a:endParaRPr dirty="0"/>
          </a:p>
        </p:txBody>
      </p:sp>
      <p:sp>
        <p:nvSpPr>
          <p:cNvPr id="224" name="Google Shape;224;p28"/>
          <p:cNvSpPr/>
          <p:nvPr/>
        </p:nvSpPr>
        <p:spPr>
          <a:xfrm>
            <a:off x="111950" y="1118475"/>
            <a:ext cx="247200" cy="236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  </a:t>
            </a:r>
            <a:endParaRPr>
              <a:solidFill>
                <a:schemeClr val="lt1"/>
              </a:solidFill>
            </a:endParaRPr>
          </a:p>
        </p:txBody>
      </p:sp>
      <p:sp>
        <p:nvSpPr>
          <p:cNvPr id="225" name="Google Shape;225;p28"/>
          <p:cNvSpPr txBox="1"/>
          <p:nvPr/>
        </p:nvSpPr>
        <p:spPr>
          <a:xfrm>
            <a:off x="111950" y="1051875"/>
            <a:ext cx="247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rPr>
              <a:t>1</a:t>
            </a:r>
            <a:endParaRPr sz="1200" b="1">
              <a:solidFill>
                <a:schemeClr val="lt1"/>
              </a:solidFill>
            </a:endParaRPr>
          </a:p>
        </p:txBody>
      </p:sp>
      <p:sp>
        <p:nvSpPr>
          <p:cNvPr id="226" name="Google Shape;226;p28"/>
          <p:cNvSpPr/>
          <p:nvPr/>
        </p:nvSpPr>
        <p:spPr>
          <a:xfrm>
            <a:off x="64500" y="3751175"/>
            <a:ext cx="247200" cy="236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  </a:t>
            </a:r>
            <a:endParaRPr>
              <a:solidFill>
                <a:schemeClr val="lt1"/>
              </a:solidFill>
            </a:endParaRPr>
          </a:p>
        </p:txBody>
      </p:sp>
      <p:sp>
        <p:nvSpPr>
          <p:cNvPr id="227" name="Google Shape;227;p28"/>
          <p:cNvSpPr txBox="1"/>
          <p:nvPr/>
        </p:nvSpPr>
        <p:spPr>
          <a:xfrm>
            <a:off x="64500" y="3684575"/>
            <a:ext cx="247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rPr>
              <a:t>2</a:t>
            </a:r>
            <a:endParaRPr sz="1200" b="1">
              <a:solidFill>
                <a:schemeClr val="lt1"/>
              </a:solidFill>
            </a:endParaRPr>
          </a:p>
        </p:txBody>
      </p:sp>
      <p:sp>
        <p:nvSpPr>
          <p:cNvPr id="228" name="Google Shape;228;p28"/>
          <p:cNvSpPr txBox="1"/>
          <p:nvPr/>
        </p:nvSpPr>
        <p:spPr>
          <a:xfrm>
            <a:off x="359150" y="366912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Select “Create </a:t>
            </a:r>
            <a:endParaRPr>
              <a:solidFill>
                <a:schemeClr val="dk1"/>
              </a:solidFill>
            </a:endParaRPr>
          </a:p>
          <a:p>
            <a:pPr marL="0" lvl="0" indent="0" algn="l" rtl="0">
              <a:spcBef>
                <a:spcPts val="0"/>
              </a:spcBef>
              <a:spcAft>
                <a:spcPts val="0"/>
              </a:spcAft>
              <a:buNone/>
            </a:pPr>
            <a:r>
              <a:rPr lang="en">
                <a:solidFill>
                  <a:schemeClr val="dk1"/>
                </a:solidFill>
              </a:rPr>
              <a:t>Account”</a:t>
            </a:r>
            <a:endParaRPr/>
          </a:p>
        </p:txBody>
      </p:sp>
      <p:sp>
        <p:nvSpPr>
          <p:cNvPr id="229" name="Google Shape;229;p28"/>
          <p:cNvSpPr/>
          <p:nvPr/>
        </p:nvSpPr>
        <p:spPr>
          <a:xfrm>
            <a:off x="3612925" y="4158225"/>
            <a:ext cx="591300" cy="179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 name="Google Shape;230;p28"/>
          <p:cNvPicPr preferRelativeResize="0"/>
          <p:nvPr/>
        </p:nvPicPr>
        <p:blipFill>
          <a:blip r:embed="rId5">
            <a:alphaModFix/>
          </a:blip>
          <a:stretch>
            <a:fillRect/>
          </a:stretch>
        </p:blipFill>
        <p:spPr>
          <a:xfrm>
            <a:off x="7719282" y="4406596"/>
            <a:ext cx="1113016" cy="423901"/>
          </a:xfrm>
          <a:prstGeom prst="rect">
            <a:avLst/>
          </a:prstGeom>
          <a:noFill/>
          <a:ln>
            <a:noFill/>
          </a:ln>
        </p:spPr>
      </p:pic>
      <p:pic>
        <p:nvPicPr>
          <p:cNvPr id="231" name="Google Shape;231;p28"/>
          <p:cNvPicPr preferRelativeResize="0"/>
          <p:nvPr/>
        </p:nvPicPr>
        <p:blipFill>
          <a:blip r:embed="rId6">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New Brokers: Creating your Broker Portal Account</a:t>
            </a:r>
            <a:endParaRPr/>
          </a:p>
        </p:txBody>
      </p:sp>
      <p:sp>
        <p:nvSpPr>
          <p:cNvPr id="237" name="Google Shape;237;p29"/>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9" name="Google Shape;239;p29"/>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240" name="Google Shape;240;p29"/>
          <p:cNvSpPr txBox="1"/>
          <p:nvPr/>
        </p:nvSpPr>
        <p:spPr>
          <a:xfrm>
            <a:off x="6789300" y="1017725"/>
            <a:ext cx="2424000" cy="21236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rPr>
              <a:t>Select “Broker” to begin selling Health First Health Plans Products</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endParaRPr lang="en" dirty="0">
              <a:solidFill>
                <a:schemeClr val="dk1"/>
              </a:solidFill>
            </a:endParaRPr>
          </a:p>
          <a:p>
            <a:r>
              <a:rPr lang="en-US" dirty="0">
                <a:solidFill>
                  <a:schemeClr val="dk1"/>
                </a:solidFill>
              </a:rPr>
              <a:t>General Agent’s/FMO’s will select the General Agent Option.</a:t>
            </a:r>
            <a:endParaRPr lang="en-US" dirty="0"/>
          </a:p>
          <a:p>
            <a:pPr marL="0" lvl="0" indent="0" algn="l" rtl="0">
              <a:spcBef>
                <a:spcPts val="0"/>
              </a:spcBef>
              <a:spcAft>
                <a:spcPts val="0"/>
              </a:spcAft>
              <a:buNone/>
            </a:pPr>
            <a:endParaRPr dirty="0"/>
          </a:p>
        </p:txBody>
      </p:sp>
      <p:sp>
        <p:nvSpPr>
          <p:cNvPr id="241" name="Google Shape;241;p29"/>
          <p:cNvSpPr/>
          <p:nvPr/>
        </p:nvSpPr>
        <p:spPr>
          <a:xfrm>
            <a:off x="758150" y="1954025"/>
            <a:ext cx="2913900" cy="541200"/>
          </a:xfrm>
          <a:prstGeom prst="rect">
            <a:avLst/>
          </a:prstGeom>
          <a:noFill/>
          <a:ln w="38100" cap="flat" cmpd="sng">
            <a:solidFill>
              <a:srgbClr val="0814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2" name="Google Shape;242;p29"/>
          <p:cNvPicPr preferRelativeResize="0"/>
          <p:nvPr/>
        </p:nvPicPr>
        <p:blipFill>
          <a:blip r:embed="rId3">
            <a:alphaModFix/>
          </a:blip>
          <a:stretch>
            <a:fillRect/>
          </a:stretch>
        </p:blipFill>
        <p:spPr>
          <a:xfrm>
            <a:off x="340125" y="1009925"/>
            <a:ext cx="6438723" cy="3049926"/>
          </a:xfrm>
          <a:prstGeom prst="rect">
            <a:avLst/>
          </a:prstGeom>
          <a:noFill/>
          <a:ln>
            <a:noFill/>
          </a:ln>
          <a:effectLst>
            <a:outerShdw blurRad="57150" dist="19050" dir="5400000" algn="bl" rotWithShape="0">
              <a:srgbClr val="000000">
                <a:alpha val="50000"/>
              </a:srgbClr>
            </a:outerShdw>
          </a:effectLst>
        </p:spPr>
      </p:pic>
      <p:sp>
        <p:nvSpPr>
          <p:cNvPr id="243" name="Google Shape;243;p29"/>
          <p:cNvSpPr/>
          <p:nvPr/>
        </p:nvSpPr>
        <p:spPr>
          <a:xfrm>
            <a:off x="637350" y="1788225"/>
            <a:ext cx="3509700" cy="783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29"/>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45" name="Google Shape;245;p29"/>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New Brokers: Creating your Broker Portal Account</a:t>
            </a:r>
            <a:endParaRPr/>
          </a:p>
        </p:txBody>
      </p:sp>
      <p:sp>
        <p:nvSpPr>
          <p:cNvPr id="251" name="Google Shape;251;p30"/>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3" name="Google Shape;253;p30"/>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254" name="Google Shape;254;p30"/>
          <p:cNvSpPr txBox="1"/>
          <p:nvPr/>
        </p:nvSpPr>
        <p:spPr>
          <a:xfrm>
            <a:off x="5604425" y="1058475"/>
            <a:ext cx="31869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rPr>
              <a:t>Enter your National Producer Number (NPN)</a:t>
            </a:r>
            <a:endParaRPr dirty="0">
              <a:solidFill>
                <a:schemeClr val="dk1"/>
              </a:solidFill>
            </a:endParaRPr>
          </a:p>
        </p:txBody>
      </p:sp>
      <p:pic>
        <p:nvPicPr>
          <p:cNvPr id="255" name="Google Shape;255;p30"/>
          <p:cNvPicPr preferRelativeResize="0"/>
          <p:nvPr/>
        </p:nvPicPr>
        <p:blipFill>
          <a:blip r:embed="rId3">
            <a:alphaModFix/>
          </a:blip>
          <a:stretch>
            <a:fillRect/>
          </a:stretch>
        </p:blipFill>
        <p:spPr>
          <a:xfrm>
            <a:off x="448850" y="1058475"/>
            <a:ext cx="4747824" cy="2694000"/>
          </a:xfrm>
          <a:prstGeom prst="rect">
            <a:avLst/>
          </a:prstGeom>
          <a:noFill/>
          <a:ln>
            <a:noFill/>
          </a:ln>
          <a:effectLst>
            <a:outerShdw blurRad="57150" dist="19050" dir="5400000" algn="bl" rotWithShape="0">
              <a:srgbClr val="000000">
                <a:alpha val="50000"/>
              </a:srgbClr>
            </a:outerShdw>
          </a:effectLst>
        </p:spPr>
      </p:pic>
      <p:pic>
        <p:nvPicPr>
          <p:cNvPr id="256" name="Google Shape;256;p30"/>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57" name="Google Shape;257;p30"/>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New Brokers: Creating your Broker Portal Account</a:t>
            </a:r>
            <a:endParaRPr/>
          </a:p>
        </p:txBody>
      </p:sp>
      <p:sp>
        <p:nvSpPr>
          <p:cNvPr id="263" name="Google Shape;263;p31"/>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5" name="Google Shape;265;p31"/>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266" name="Google Shape;266;p31"/>
          <p:cNvPicPr preferRelativeResize="0"/>
          <p:nvPr/>
        </p:nvPicPr>
        <p:blipFill>
          <a:blip r:embed="rId3">
            <a:alphaModFix/>
          </a:blip>
          <a:stretch>
            <a:fillRect/>
          </a:stretch>
        </p:blipFill>
        <p:spPr>
          <a:xfrm>
            <a:off x="311700" y="1017725"/>
            <a:ext cx="5495925" cy="2276475"/>
          </a:xfrm>
          <a:prstGeom prst="rect">
            <a:avLst/>
          </a:prstGeom>
          <a:noFill/>
          <a:ln>
            <a:noFill/>
          </a:ln>
          <a:effectLst>
            <a:outerShdw blurRad="57150" dist="19050" dir="5400000" algn="bl" rotWithShape="0">
              <a:srgbClr val="000000">
                <a:alpha val="50000"/>
              </a:srgbClr>
            </a:outerShdw>
          </a:effectLst>
        </p:spPr>
      </p:pic>
      <p:sp>
        <p:nvSpPr>
          <p:cNvPr id="267" name="Google Shape;267;p31"/>
          <p:cNvSpPr txBox="1"/>
          <p:nvPr/>
        </p:nvSpPr>
        <p:spPr>
          <a:xfrm>
            <a:off x="5911750" y="1017725"/>
            <a:ext cx="2424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Enter and confirm your Email address</a:t>
            </a:r>
            <a:endParaRPr/>
          </a:p>
        </p:txBody>
      </p:sp>
      <p:sp>
        <p:nvSpPr>
          <p:cNvPr id="268" name="Google Shape;268;p31"/>
          <p:cNvSpPr/>
          <p:nvPr/>
        </p:nvSpPr>
        <p:spPr>
          <a:xfrm>
            <a:off x="498800" y="1483425"/>
            <a:ext cx="35469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9" name="Google Shape;269;p31"/>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70" name="Google Shape;270;p31"/>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New Brokers: Creating your Broker Portal Account</a:t>
            </a:r>
            <a:endParaRPr/>
          </a:p>
        </p:txBody>
      </p:sp>
      <p:sp>
        <p:nvSpPr>
          <p:cNvPr id="276" name="Google Shape;276;p32"/>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8" name="Google Shape;278;p32"/>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279" name="Google Shape;279;p32"/>
          <p:cNvPicPr preferRelativeResize="0"/>
          <p:nvPr/>
        </p:nvPicPr>
        <p:blipFill>
          <a:blip r:embed="rId3">
            <a:alphaModFix/>
          </a:blip>
          <a:stretch>
            <a:fillRect/>
          </a:stretch>
        </p:blipFill>
        <p:spPr>
          <a:xfrm>
            <a:off x="381000" y="1017725"/>
            <a:ext cx="5943600" cy="2543175"/>
          </a:xfrm>
          <a:prstGeom prst="rect">
            <a:avLst/>
          </a:prstGeom>
          <a:noFill/>
          <a:ln>
            <a:noFill/>
          </a:ln>
          <a:effectLst>
            <a:outerShdw blurRad="57150" dist="19050" dir="5400000" algn="bl" rotWithShape="0">
              <a:srgbClr val="000000">
                <a:alpha val="50000"/>
              </a:srgbClr>
            </a:outerShdw>
          </a:effectLst>
        </p:spPr>
      </p:pic>
      <p:sp>
        <p:nvSpPr>
          <p:cNvPr id="280" name="Google Shape;280;p32"/>
          <p:cNvSpPr txBox="1"/>
          <p:nvPr/>
        </p:nvSpPr>
        <p:spPr>
          <a:xfrm>
            <a:off x="6408300" y="1017725"/>
            <a:ext cx="2424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Confirm “Yes” or “No” if you are the principal of your agency</a:t>
            </a:r>
            <a:endParaRPr/>
          </a:p>
        </p:txBody>
      </p:sp>
      <p:pic>
        <p:nvPicPr>
          <p:cNvPr id="281" name="Google Shape;281;p32"/>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82" name="Google Shape;282;p32"/>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New Brokers: Creating your Broker Portal Account</a:t>
            </a:r>
            <a:endParaRPr/>
          </a:p>
        </p:txBody>
      </p:sp>
      <p:sp>
        <p:nvSpPr>
          <p:cNvPr id="288" name="Google Shape;288;p33"/>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0" name="Google Shape;290;p33"/>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291" name="Google Shape;291;p33"/>
          <p:cNvPicPr preferRelativeResize="0"/>
          <p:nvPr/>
        </p:nvPicPr>
        <p:blipFill>
          <a:blip r:embed="rId3">
            <a:alphaModFix/>
          </a:blip>
          <a:stretch>
            <a:fillRect/>
          </a:stretch>
        </p:blipFill>
        <p:spPr>
          <a:xfrm>
            <a:off x="365725" y="1000663"/>
            <a:ext cx="5410200" cy="2486025"/>
          </a:xfrm>
          <a:prstGeom prst="rect">
            <a:avLst/>
          </a:prstGeom>
          <a:noFill/>
          <a:ln>
            <a:noFill/>
          </a:ln>
          <a:effectLst>
            <a:outerShdw blurRad="57150" dist="19050" dir="5400000" algn="bl" rotWithShape="0">
              <a:srgbClr val="000000">
                <a:alpha val="50000"/>
              </a:srgbClr>
            </a:outerShdw>
          </a:effectLst>
        </p:spPr>
      </p:pic>
      <p:sp>
        <p:nvSpPr>
          <p:cNvPr id="292" name="Google Shape;292;p33"/>
          <p:cNvSpPr txBox="1"/>
          <p:nvPr/>
        </p:nvSpPr>
        <p:spPr>
          <a:xfrm>
            <a:off x="5911750" y="1017725"/>
            <a:ext cx="242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Confirm your Agency status</a:t>
            </a:r>
            <a:endParaRPr/>
          </a:p>
        </p:txBody>
      </p:sp>
      <p:pic>
        <p:nvPicPr>
          <p:cNvPr id="293" name="Google Shape;293;p33"/>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94" name="Google Shape;294;p33"/>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79"/>
        <p:cNvGrpSpPr/>
        <p:nvPr/>
      </p:nvGrpSpPr>
      <p:grpSpPr>
        <a:xfrm>
          <a:off x="0" y="0"/>
          <a:ext cx="0" cy="0"/>
          <a:chOff x="0" y="0"/>
          <a:chExt cx="0" cy="0"/>
        </a:xfrm>
      </p:grpSpPr>
      <p:sp>
        <p:nvSpPr>
          <p:cNvPr id="80" name="Google Shape;80;p16"/>
          <p:cNvSpPr txBox="1"/>
          <p:nvPr/>
        </p:nvSpPr>
        <p:spPr>
          <a:xfrm>
            <a:off x="457200" y="407650"/>
            <a:ext cx="4664700" cy="631500"/>
          </a:xfrm>
          <a:prstGeom prst="rect">
            <a:avLst/>
          </a:prstGeom>
          <a:noFill/>
          <a:ln>
            <a:noFill/>
          </a:ln>
        </p:spPr>
        <p:txBody>
          <a:bodyPr spcFirstLastPara="1" wrap="square" lIns="0" tIns="0" rIns="0" bIns="0" anchor="t" anchorCtr="0">
            <a:noAutofit/>
          </a:bodyPr>
          <a:lstStyle/>
          <a:p>
            <a:pPr marL="0" lvl="0" indent="0" algn="l" rtl="0">
              <a:spcBef>
                <a:spcPts val="0"/>
              </a:spcBef>
              <a:spcAft>
                <a:spcPts val="1600"/>
              </a:spcAft>
              <a:buNone/>
            </a:pPr>
            <a:r>
              <a:rPr lang="en" sz="1100" dirty="0">
                <a:solidFill>
                  <a:schemeClr val="lt1"/>
                </a:solidFill>
                <a:latin typeface="Roboto"/>
                <a:ea typeface="Roboto"/>
                <a:cs typeface="Roboto"/>
                <a:sym typeface="Roboto"/>
              </a:rPr>
              <a:t>Training Topics</a:t>
            </a:r>
            <a:endParaRPr sz="1100" dirty="0">
              <a:solidFill>
                <a:schemeClr val="lt1"/>
              </a:solidFill>
              <a:latin typeface="Roboto"/>
              <a:ea typeface="Roboto"/>
              <a:cs typeface="Roboto"/>
              <a:sym typeface="Roboto"/>
            </a:endParaRPr>
          </a:p>
        </p:txBody>
      </p:sp>
      <p:sp>
        <p:nvSpPr>
          <p:cNvPr id="81" name="Google Shape;81;p16"/>
          <p:cNvSpPr txBox="1"/>
          <p:nvPr/>
        </p:nvSpPr>
        <p:spPr>
          <a:xfrm>
            <a:off x="457200" y="766775"/>
            <a:ext cx="6468300" cy="41857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solidFill>
                  <a:srgbClr val="D5DFDE"/>
                </a:solidFill>
                <a:latin typeface="Times New Roman" panose="02020603050405020304" pitchFamily="18" charset="0"/>
                <a:ea typeface="Roboto Mono"/>
                <a:cs typeface="Times New Roman" panose="02020603050405020304" pitchFamily="18" charset="0"/>
                <a:sym typeface="Roboto Mono"/>
              </a:rPr>
              <a:t>01</a:t>
            </a:r>
            <a:r>
              <a:rPr lang="en" sz="2200" dirty="0">
                <a:solidFill>
                  <a:srgbClr val="D5DFDE"/>
                </a:solidFill>
                <a:latin typeface="Times New Roman" panose="02020603050405020304" pitchFamily="18" charset="0"/>
                <a:ea typeface="Times New Roman"/>
                <a:cs typeface="Times New Roman" panose="02020603050405020304" pitchFamily="18" charset="0"/>
                <a:sym typeface="Times New Roman"/>
              </a:rPr>
              <a:t> — </a:t>
            </a:r>
            <a:r>
              <a:rPr lang="en" sz="2200" dirty="0">
                <a:solidFill>
                  <a:srgbClr val="D5DFDE"/>
                </a:solidFill>
                <a:latin typeface="Times New Roman" panose="02020603050405020304" pitchFamily="18" charset="0"/>
                <a:ea typeface="Cormorant Garamond"/>
                <a:cs typeface="Times New Roman" panose="02020603050405020304" pitchFamily="18" charset="0"/>
                <a:sym typeface="Cormorant Garamond"/>
              </a:rPr>
              <a:t>How to Log-In</a:t>
            </a:r>
            <a:endParaRPr sz="2200" dirty="0">
              <a:solidFill>
                <a:srgbClr val="D5DFDE"/>
              </a:solidFill>
              <a:latin typeface="Times New Roman" panose="02020603050405020304" pitchFamily="18" charset="0"/>
              <a:ea typeface="Cormorant Garamond"/>
              <a:cs typeface="Times New Roman" panose="02020603050405020304" pitchFamily="18" charset="0"/>
              <a:sym typeface="Cormorant Garamond"/>
            </a:endParaRPr>
          </a:p>
          <a:p>
            <a:pPr marL="0" lvl="0" indent="0" algn="l" rtl="0">
              <a:spcBef>
                <a:spcPts val="800"/>
              </a:spcBef>
              <a:spcAft>
                <a:spcPts val="0"/>
              </a:spcAft>
              <a:buNone/>
            </a:pPr>
            <a:r>
              <a:rPr lang="en" sz="2200" dirty="0">
                <a:solidFill>
                  <a:srgbClr val="D5DFDE"/>
                </a:solidFill>
                <a:latin typeface="Times New Roman" panose="02020603050405020304" pitchFamily="18" charset="0"/>
                <a:ea typeface="Roboto Mono"/>
                <a:cs typeface="Times New Roman" panose="02020603050405020304" pitchFamily="18" charset="0"/>
                <a:sym typeface="Roboto Mono"/>
              </a:rPr>
              <a:t>02</a:t>
            </a:r>
            <a:r>
              <a:rPr lang="en" sz="2200" dirty="0">
                <a:solidFill>
                  <a:srgbClr val="D5DFDE"/>
                </a:solidFill>
                <a:latin typeface="Times New Roman" panose="02020603050405020304" pitchFamily="18" charset="0"/>
                <a:ea typeface="Times New Roman"/>
                <a:cs typeface="Times New Roman" panose="02020603050405020304" pitchFamily="18" charset="0"/>
                <a:sym typeface="Times New Roman"/>
              </a:rPr>
              <a:t> — </a:t>
            </a:r>
            <a:r>
              <a:rPr lang="en" sz="2200" dirty="0">
                <a:solidFill>
                  <a:srgbClr val="D5DFDE"/>
                </a:solidFill>
                <a:latin typeface="Times New Roman" panose="02020603050405020304" pitchFamily="18" charset="0"/>
                <a:ea typeface="Cormorant Garamond"/>
                <a:cs typeface="Times New Roman" panose="02020603050405020304" pitchFamily="18" charset="0"/>
                <a:sym typeface="Cormorant Garamond"/>
              </a:rPr>
              <a:t>Existing Broker - How to Log-In</a:t>
            </a:r>
            <a:endParaRPr sz="2200" dirty="0">
              <a:solidFill>
                <a:srgbClr val="D5DFDE"/>
              </a:solidFill>
              <a:latin typeface="Times New Roman" panose="02020603050405020304" pitchFamily="18" charset="0"/>
              <a:ea typeface="Cormorant Garamond"/>
              <a:cs typeface="Times New Roman" panose="02020603050405020304" pitchFamily="18" charset="0"/>
              <a:sym typeface="Cormorant Garamond"/>
            </a:endParaRPr>
          </a:p>
          <a:p>
            <a:pPr marL="857250" lvl="0" indent="-857250" algn="l" rtl="0">
              <a:spcBef>
                <a:spcPts val="800"/>
              </a:spcBef>
              <a:spcAft>
                <a:spcPts val="0"/>
              </a:spcAft>
              <a:buNone/>
            </a:pPr>
            <a:r>
              <a:rPr lang="en" sz="2200" dirty="0">
                <a:solidFill>
                  <a:srgbClr val="D5DFDE"/>
                </a:solidFill>
                <a:latin typeface="Times New Roman" panose="02020603050405020304" pitchFamily="18" charset="0"/>
                <a:ea typeface="Roboto Mono"/>
                <a:cs typeface="Times New Roman" panose="02020603050405020304" pitchFamily="18" charset="0"/>
                <a:sym typeface="Roboto Mono"/>
              </a:rPr>
              <a:t>03</a:t>
            </a:r>
            <a:r>
              <a:rPr lang="en" sz="2200" dirty="0">
                <a:solidFill>
                  <a:srgbClr val="D5DFDE"/>
                </a:solidFill>
                <a:latin typeface="Times New Roman" panose="02020603050405020304" pitchFamily="18" charset="0"/>
                <a:ea typeface="Times New Roman"/>
                <a:cs typeface="Times New Roman" panose="02020603050405020304" pitchFamily="18" charset="0"/>
                <a:sym typeface="Times New Roman"/>
              </a:rPr>
              <a:t> — </a:t>
            </a:r>
            <a:r>
              <a:rPr lang="en" sz="2200" dirty="0">
                <a:solidFill>
                  <a:srgbClr val="D5DFDE"/>
                </a:solidFill>
                <a:latin typeface="Times New Roman" panose="02020603050405020304" pitchFamily="18" charset="0"/>
                <a:ea typeface="Cormorant Garamond"/>
                <a:cs typeface="Times New Roman" panose="02020603050405020304" pitchFamily="18" charset="0"/>
                <a:sym typeface="Cormorant Garamond"/>
              </a:rPr>
              <a:t>New Broker - Setting up an Account </a:t>
            </a:r>
            <a:endParaRPr sz="2200" dirty="0">
              <a:solidFill>
                <a:srgbClr val="D5DFDE"/>
              </a:solidFill>
              <a:latin typeface="Times New Roman" panose="02020603050405020304" pitchFamily="18" charset="0"/>
              <a:ea typeface="Cormorant Garamond"/>
              <a:cs typeface="Times New Roman" panose="02020603050405020304" pitchFamily="18" charset="0"/>
              <a:sym typeface="Cormorant Garamond"/>
            </a:endParaRPr>
          </a:p>
          <a:p>
            <a:pPr marL="857250" lvl="0" indent="-857250" algn="l" rtl="0">
              <a:spcBef>
                <a:spcPts val="800"/>
              </a:spcBef>
              <a:spcAft>
                <a:spcPts val="0"/>
              </a:spcAft>
              <a:buNone/>
            </a:pPr>
            <a:r>
              <a:rPr lang="en" sz="2200" dirty="0">
                <a:solidFill>
                  <a:srgbClr val="D5DFDE"/>
                </a:solidFill>
                <a:latin typeface="Times New Roman" panose="02020603050405020304" pitchFamily="18" charset="0"/>
                <a:ea typeface="Roboto Mono"/>
                <a:cs typeface="Times New Roman" panose="02020603050405020304" pitchFamily="18" charset="0"/>
                <a:sym typeface="Roboto Mono"/>
              </a:rPr>
              <a:t>04</a:t>
            </a:r>
            <a:r>
              <a:rPr lang="en" sz="2200" dirty="0">
                <a:solidFill>
                  <a:srgbClr val="D5DFDE"/>
                </a:solidFill>
                <a:latin typeface="Times New Roman" panose="02020603050405020304" pitchFamily="18" charset="0"/>
                <a:ea typeface="Times New Roman"/>
                <a:cs typeface="Times New Roman" panose="02020603050405020304" pitchFamily="18" charset="0"/>
                <a:sym typeface="Times New Roman"/>
              </a:rPr>
              <a:t> — </a:t>
            </a:r>
            <a:r>
              <a:rPr lang="en" sz="2200" dirty="0">
                <a:solidFill>
                  <a:srgbClr val="D5DFDE"/>
                </a:solidFill>
                <a:latin typeface="Times New Roman" panose="02020603050405020304" pitchFamily="18" charset="0"/>
                <a:cs typeface="Times New Roman" panose="02020603050405020304" pitchFamily="18" charset="0"/>
                <a:sym typeface="Times New Roman"/>
              </a:rPr>
              <a:t>Broker Homepage</a:t>
            </a:r>
            <a:endParaRPr sz="2200" dirty="0">
              <a:solidFill>
                <a:srgbClr val="D5DFDE"/>
              </a:solidFill>
              <a:latin typeface="Times New Roman" panose="02020603050405020304" pitchFamily="18" charset="0"/>
              <a:cs typeface="Times New Roman" panose="02020603050405020304" pitchFamily="18" charset="0"/>
              <a:sym typeface="Times New Roman"/>
            </a:endParaRPr>
          </a:p>
          <a:p>
            <a:pPr marL="914400" lvl="0" indent="-368300" algn="l" rtl="0">
              <a:spcBef>
                <a:spcPts val="800"/>
              </a:spcBef>
              <a:spcAft>
                <a:spcPts val="0"/>
              </a:spcAft>
              <a:buClr>
                <a:srgbClr val="D5DFDE"/>
              </a:buClr>
              <a:buSzPts val="2200"/>
              <a:buFont typeface="Cormorant Garamond"/>
              <a:buChar char="●"/>
            </a:pPr>
            <a:r>
              <a:rPr lang="en" sz="2000" dirty="0">
                <a:solidFill>
                  <a:srgbClr val="D5DFDE"/>
                </a:solidFill>
                <a:latin typeface="Times New Roman" panose="02020603050405020304" pitchFamily="18" charset="0"/>
                <a:cs typeface="Times New Roman" panose="02020603050405020304" pitchFamily="18" charset="0"/>
                <a:sym typeface="Cormorant Garamond"/>
              </a:rPr>
              <a:t>My Details</a:t>
            </a:r>
            <a:endParaRPr sz="2000" dirty="0">
              <a:solidFill>
                <a:srgbClr val="D5DFDE"/>
              </a:solidFill>
              <a:latin typeface="Times New Roman" panose="02020603050405020304" pitchFamily="18" charset="0"/>
              <a:cs typeface="Times New Roman" panose="02020603050405020304" pitchFamily="18" charset="0"/>
              <a:sym typeface="Cormorant Garamond"/>
            </a:endParaRPr>
          </a:p>
          <a:p>
            <a:pPr marL="914400" lvl="0" indent="-368300" algn="l" rtl="0">
              <a:spcBef>
                <a:spcPts val="0"/>
              </a:spcBef>
              <a:spcAft>
                <a:spcPts val="0"/>
              </a:spcAft>
              <a:buClr>
                <a:srgbClr val="D5DFDE"/>
              </a:buClr>
              <a:buSzPts val="2200"/>
              <a:buFont typeface="Cormorant Garamond"/>
              <a:buChar char="●"/>
            </a:pPr>
            <a:r>
              <a:rPr lang="en" sz="2000" dirty="0">
                <a:solidFill>
                  <a:srgbClr val="D5DFDE"/>
                </a:solidFill>
                <a:latin typeface="Times New Roman" panose="02020603050405020304" pitchFamily="18" charset="0"/>
                <a:ea typeface="Cormorant Garamond"/>
                <a:cs typeface="Times New Roman" panose="02020603050405020304" pitchFamily="18" charset="0"/>
                <a:sym typeface="Cormorant Garamond"/>
              </a:rPr>
              <a:t>Start </a:t>
            </a:r>
            <a:r>
              <a:rPr lang="en" sz="2000" dirty="0">
                <a:solidFill>
                  <a:srgbClr val="D5DFDE"/>
                </a:solidFill>
                <a:latin typeface="Times New Roman" panose="02020603050405020304" pitchFamily="18" charset="0"/>
                <a:cs typeface="Times New Roman" panose="02020603050405020304" pitchFamily="18" charset="0"/>
                <a:sym typeface="Cormorant Garamond"/>
              </a:rPr>
              <a:t>Selling</a:t>
            </a:r>
            <a:endParaRPr sz="2000" dirty="0">
              <a:solidFill>
                <a:srgbClr val="D5DFDE"/>
              </a:solidFill>
              <a:latin typeface="Times New Roman" panose="02020603050405020304" pitchFamily="18" charset="0"/>
              <a:cs typeface="Times New Roman" panose="02020603050405020304" pitchFamily="18" charset="0"/>
              <a:sym typeface="Cormorant Garamond"/>
            </a:endParaRPr>
          </a:p>
          <a:p>
            <a:pPr marL="914400" lvl="0" indent="-368300" algn="l" rtl="0">
              <a:spcBef>
                <a:spcPts val="0"/>
              </a:spcBef>
              <a:spcAft>
                <a:spcPts val="0"/>
              </a:spcAft>
              <a:buClr>
                <a:srgbClr val="D5DFDE"/>
              </a:buClr>
              <a:buSzPts val="2200"/>
              <a:buFont typeface="Cormorant Garamond"/>
              <a:buChar char="●"/>
            </a:pPr>
            <a:r>
              <a:rPr lang="en" sz="2000" dirty="0">
                <a:solidFill>
                  <a:srgbClr val="D5DFDE"/>
                </a:solidFill>
                <a:latin typeface="Times New Roman" panose="02020603050405020304" pitchFamily="18" charset="0"/>
                <a:ea typeface="Cormorant Garamond"/>
                <a:cs typeface="Times New Roman" panose="02020603050405020304" pitchFamily="18" charset="0"/>
                <a:sym typeface="Cormorant Garamond"/>
              </a:rPr>
              <a:t>Agency Details</a:t>
            </a:r>
            <a:endParaRPr sz="2000" dirty="0">
              <a:solidFill>
                <a:srgbClr val="D5DFDE"/>
              </a:solidFill>
              <a:latin typeface="Times New Roman" panose="02020603050405020304" pitchFamily="18" charset="0"/>
              <a:ea typeface="Cormorant Garamond"/>
              <a:cs typeface="Times New Roman" panose="02020603050405020304" pitchFamily="18" charset="0"/>
              <a:sym typeface="Cormorant Garamond"/>
            </a:endParaRPr>
          </a:p>
          <a:p>
            <a:pPr marL="914400" lvl="0" indent="-368300" algn="l" rtl="0">
              <a:spcBef>
                <a:spcPts val="0"/>
              </a:spcBef>
              <a:spcAft>
                <a:spcPts val="0"/>
              </a:spcAft>
              <a:buClr>
                <a:srgbClr val="D5DFDE"/>
              </a:buClr>
              <a:buSzPts val="2200"/>
              <a:buFont typeface="Cormorant Garamond"/>
              <a:buChar char="●"/>
            </a:pPr>
            <a:r>
              <a:rPr lang="en" sz="2000" dirty="0">
                <a:solidFill>
                  <a:srgbClr val="D5DFDE"/>
                </a:solidFill>
                <a:latin typeface="Times New Roman" panose="02020603050405020304" pitchFamily="18" charset="0"/>
                <a:ea typeface="Cormorant Garamond"/>
                <a:cs typeface="Times New Roman" panose="02020603050405020304" pitchFamily="18" charset="0"/>
                <a:sym typeface="Cormorant Garamond"/>
              </a:rPr>
              <a:t>Locating your </a:t>
            </a:r>
            <a:r>
              <a:rPr lang="en" sz="2000" dirty="0" err="1">
                <a:solidFill>
                  <a:srgbClr val="D5DFDE"/>
                </a:solidFill>
                <a:latin typeface="Times New Roman" panose="02020603050405020304" pitchFamily="18" charset="0"/>
                <a:ea typeface="Cormorant Garamond"/>
                <a:cs typeface="Times New Roman" panose="02020603050405020304" pitchFamily="18" charset="0"/>
                <a:sym typeface="Cormorant Garamond"/>
              </a:rPr>
              <a:t>BoB</a:t>
            </a:r>
            <a:endParaRPr sz="2000" dirty="0">
              <a:solidFill>
                <a:srgbClr val="D5DFDE"/>
              </a:solidFill>
              <a:latin typeface="Times New Roman" panose="02020603050405020304" pitchFamily="18" charset="0"/>
              <a:ea typeface="Cormorant Garamond"/>
              <a:cs typeface="Times New Roman" panose="02020603050405020304" pitchFamily="18" charset="0"/>
              <a:sym typeface="Cormorant Garamond"/>
            </a:endParaRPr>
          </a:p>
          <a:p>
            <a:pPr marL="914400" lvl="0" indent="-368300" algn="l" rtl="0">
              <a:spcBef>
                <a:spcPts val="0"/>
              </a:spcBef>
              <a:spcAft>
                <a:spcPts val="0"/>
              </a:spcAft>
              <a:buClr>
                <a:srgbClr val="D5DFDE"/>
              </a:buClr>
              <a:buSzPts val="2200"/>
              <a:buFont typeface="Cormorant Garamond"/>
              <a:buChar char="●"/>
            </a:pPr>
            <a:r>
              <a:rPr lang="en" sz="2000" dirty="0">
                <a:solidFill>
                  <a:srgbClr val="D5DFDE"/>
                </a:solidFill>
                <a:latin typeface="Times New Roman" panose="02020603050405020304" pitchFamily="18" charset="0"/>
                <a:ea typeface="Cormorant Garamond"/>
                <a:cs typeface="Times New Roman" panose="02020603050405020304" pitchFamily="18" charset="0"/>
                <a:sym typeface="Cormorant Garamond"/>
              </a:rPr>
              <a:t>Menu Items</a:t>
            </a:r>
            <a:endParaRPr sz="2000" dirty="0">
              <a:solidFill>
                <a:srgbClr val="D5DFDE"/>
              </a:solidFill>
              <a:latin typeface="Times New Roman" panose="02020603050405020304" pitchFamily="18" charset="0"/>
              <a:ea typeface="Cormorant Garamond"/>
              <a:cs typeface="Times New Roman" panose="02020603050405020304" pitchFamily="18" charset="0"/>
              <a:sym typeface="Cormorant Garamond"/>
            </a:endParaRPr>
          </a:p>
          <a:p>
            <a:pPr marL="0" lvl="0" indent="0" algn="l" rtl="0">
              <a:spcBef>
                <a:spcPts val="800"/>
              </a:spcBef>
              <a:spcAft>
                <a:spcPts val="800"/>
              </a:spcAft>
              <a:buClr>
                <a:schemeClr val="dk1"/>
              </a:buClr>
              <a:buSzPts val="1100"/>
              <a:buFont typeface="Arial"/>
              <a:buNone/>
            </a:pPr>
            <a:r>
              <a:rPr lang="en" sz="2200" dirty="0">
                <a:solidFill>
                  <a:srgbClr val="D5DFDE"/>
                </a:solidFill>
                <a:latin typeface="Times New Roman" panose="02020603050405020304" pitchFamily="18" charset="0"/>
                <a:ea typeface="Roboto Mono"/>
                <a:cs typeface="Times New Roman" panose="02020603050405020304" pitchFamily="18" charset="0"/>
                <a:sym typeface="Roboto Mono"/>
              </a:rPr>
              <a:t>05</a:t>
            </a:r>
            <a:r>
              <a:rPr lang="en" sz="2200" dirty="0">
                <a:solidFill>
                  <a:srgbClr val="D5DFDE"/>
                </a:solidFill>
                <a:latin typeface="Times New Roman" panose="02020603050405020304" pitchFamily="18" charset="0"/>
                <a:ea typeface="Times New Roman"/>
                <a:cs typeface="Times New Roman" panose="02020603050405020304" pitchFamily="18" charset="0"/>
                <a:sym typeface="Times New Roman"/>
              </a:rPr>
              <a:t> — </a:t>
            </a:r>
            <a:r>
              <a:rPr lang="en" sz="2200" dirty="0">
                <a:solidFill>
                  <a:srgbClr val="D5DFDE"/>
                </a:solidFill>
                <a:latin typeface="Times New Roman" panose="02020603050405020304" pitchFamily="18" charset="0"/>
                <a:ea typeface="Cormorant Garamond"/>
                <a:cs typeface="Times New Roman" panose="02020603050405020304" pitchFamily="18" charset="0"/>
                <a:sym typeface="Cormorant Garamond"/>
              </a:rPr>
              <a:t>Contact Us</a:t>
            </a:r>
            <a:endParaRPr sz="2200" dirty="0">
              <a:solidFill>
                <a:srgbClr val="D5DFDE"/>
              </a:solidFill>
              <a:latin typeface="Times New Roman" panose="02020603050405020304" pitchFamily="18" charset="0"/>
              <a:ea typeface="Cormorant Garamond"/>
              <a:cs typeface="Times New Roman" panose="02020603050405020304" pitchFamily="18" charset="0"/>
              <a:sym typeface="Cormorant 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New Brokers: Creating your Broker Portal Account</a:t>
            </a:r>
            <a:endParaRPr/>
          </a:p>
        </p:txBody>
      </p:sp>
      <p:sp>
        <p:nvSpPr>
          <p:cNvPr id="300" name="Google Shape;300;p34"/>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4"/>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2" name="Google Shape;302;p34"/>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303" name="Google Shape;303;p34"/>
          <p:cNvPicPr preferRelativeResize="0"/>
          <p:nvPr/>
        </p:nvPicPr>
        <p:blipFill>
          <a:blip r:embed="rId3">
            <a:alphaModFix/>
          </a:blip>
          <a:stretch>
            <a:fillRect/>
          </a:stretch>
        </p:blipFill>
        <p:spPr>
          <a:xfrm>
            <a:off x="387900" y="976200"/>
            <a:ext cx="5172075" cy="2714625"/>
          </a:xfrm>
          <a:prstGeom prst="rect">
            <a:avLst/>
          </a:prstGeom>
          <a:noFill/>
          <a:ln>
            <a:noFill/>
          </a:ln>
          <a:effectLst>
            <a:outerShdw blurRad="57150" dist="19050" dir="5400000" algn="bl" rotWithShape="0">
              <a:srgbClr val="000000">
                <a:alpha val="50000"/>
              </a:srgbClr>
            </a:outerShdw>
          </a:effectLst>
        </p:spPr>
      </p:pic>
      <p:sp>
        <p:nvSpPr>
          <p:cNvPr id="304" name="Google Shape;304;p34"/>
          <p:cNvSpPr txBox="1"/>
          <p:nvPr/>
        </p:nvSpPr>
        <p:spPr>
          <a:xfrm>
            <a:off x="5695350" y="1017725"/>
            <a:ext cx="26403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Set up your broker account with Email &amp; Password</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Your password must include: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At least 6 characters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1 uppercase character</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1 number</a:t>
            </a:r>
            <a:endParaRPr>
              <a:solidFill>
                <a:schemeClr val="dk1"/>
              </a:solidFill>
            </a:endParaRPr>
          </a:p>
        </p:txBody>
      </p:sp>
      <p:sp>
        <p:nvSpPr>
          <p:cNvPr id="305" name="Google Shape;305;p34"/>
          <p:cNvSpPr/>
          <p:nvPr/>
        </p:nvSpPr>
        <p:spPr>
          <a:xfrm>
            <a:off x="387900" y="1331025"/>
            <a:ext cx="3657800" cy="295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34"/>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307" name="Google Shape;307;p34"/>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New Brokers: Creating your Broker Portal Account</a:t>
            </a:r>
            <a:endParaRPr/>
          </a:p>
        </p:txBody>
      </p:sp>
      <p:sp>
        <p:nvSpPr>
          <p:cNvPr id="313" name="Google Shape;313;p35"/>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5" name="Google Shape;315;p35"/>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316" name="Google Shape;316;p35"/>
          <p:cNvPicPr preferRelativeResize="0"/>
          <p:nvPr/>
        </p:nvPicPr>
        <p:blipFill>
          <a:blip r:embed="rId3">
            <a:alphaModFix/>
          </a:blip>
          <a:stretch>
            <a:fillRect/>
          </a:stretch>
        </p:blipFill>
        <p:spPr>
          <a:xfrm>
            <a:off x="441151" y="1052400"/>
            <a:ext cx="5963967" cy="2678925"/>
          </a:xfrm>
          <a:prstGeom prst="rect">
            <a:avLst/>
          </a:prstGeom>
          <a:noFill/>
          <a:ln>
            <a:noFill/>
          </a:ln>
          <a:effectLst>
            <a:outerShdw blurRad="57150" dist="19050" dir="5400000" algn="bl" rotWithShape="0">
              <a:srgbClr val="000000">
                <a:alpha val="50000"/>
              </a:srgbClr>
            </a:outerShdw>
          </a:effectLst>
        </p:spPr>
      </p:pic>
      <p:sp>
        <p:nvSpPr>
          <p:cNvPr id="317" name="Google Shape;317;p35"/>
          <p:cNvSpPr txBox="1"/>
          <p:nvPr/>
        </p:nvSpPr>
        <p:spPr>
          <a:xfrm>
            <a:off x="6464525" y="1017725"/>
            <a:ext cx="2424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Verify your account via your email used to create your account</a:t>
            </a:r>
            <a:endParaRPr/>
          </a:p>
        </p:txBody>
      </p:sp>
      <p:pic>
        <p:nvPicPr>
          <p:cNvPr id="318" name="Google Shape;318;p35"/>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319" name="Google Shape;319;p35"/>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23"/>
        <p:cNvGrpSpPr/>
        <p:nvPr/>
      </p:nvGrpSpPr>
      <p:grpSpPr>
        <a:xfrm>
          <a:off x="0" y="0"/>
          <a:ext cx="0" cy="0"/>
          <a:chOff x="0" y="0"/>
          <a:chExt cx="0" cy="0"/>
        </a:xfrm>
      </p:grpSpPr>
      <p:sp>
        <p:nvSpPr>
          <p:cNvPr id="324" name="Google Shape;324;p36"/>
          <p:cNvSpPr txBox="1"/>
          <p:nvPr/>
        </p:nvSpPr>
        <p:spPr>
          <a:xfrm>
            <a:off x="115050" y="1648225"/>
            <a:ext cx="8913900" cy="118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500">
                <a:solidFill>
                  <a:srgbClr val="081458"/>
                </a:solidFill>
                <a:latin typeface="Roboto"/>
                <a:ea typeface="Roboto"/>
                <a:cs typeface="Roboto"/>
                <a:sym typeface="Roboto"/>
              </a:rPr>
              <a:t>Broker Homepage</a:t>
            </a:r>
            <a:endParaRPr sz="6500">
              <a:solidFill>
                <a:srgbClr val="081458"/>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37"/>
          <p:cNvPicPr preferRelativeResize="0"/>
          <p:nvPr/>
        </p:nvPicPr>
        <p:blipFill rotWithShape="1">
          <a:blip r:embed="rId3">
            <a:alphaModFix/>
          </a:blip>
          <a:srcRect b="19967"/>
          <a:stretch/>
        </p:blipFill>
        <p:spPr>
          <a:xfrm>
            <a:off x="387575" y="969850"/>
            <a:ext cx="5665300" cy="3136438"/>
          </a:xfrm>
          <a:prstGeom prst="rect">
            <a:avLst/>
          </a:prstGeom>
          <a:noFill/>
          <a:ln>
            <a:noFill/>
          </a:ln>
          <a:effectLst>
            <a:outerShdw blurRad="57150" dist="19050" dir="5400000" algn="bl" rotWithShape="0">
              <a:srgbClr val="000000">
                <a:alpha val="50000"/>
              </a:srgbClr>
            </a:outerShdw>
          </a:effectLst>
        </p:spPr>
      </p:pic>
      <p:sp>
        <p:nvSpPr>
          <p:cNvPr id="330" name="Google Shape;33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Broker Account: </a:t>
            </a:r>
            <a:endParaRPr/>
          </a:p>
        </p:txBody>
      </p:sp>
      <p:sp>
        <p:nvSpPr>
          <p:cNvPr id="331" name="Google Shape;331;p37"/>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7"/>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3" name="Google Shape;333;p37"/>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334" name="Google Shape;334;p37"/>
          <p:cNvSpPr txBox="1"/>
          <p:nvPr/>
        </p:nvSpPr>
        <p:spPr>
          <a:xfrm>
            <a:off x="6160800" y="1122250"/>
            <a:ext cx="2907000" cy="7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Your Broker Account Homepage will allow you to view and update personal details, ready to sell documents, and agency details. </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335" name="Google Shape;335;p37"/>
          <p:cNvPicPr preferRelativeResize="0"/>
          <p:nvPr/>
        </p:nvPicPr>
        <p:blipFill>
          <a:blip r:embed="rId4">
            <a:alphaModFix/>
          </a:blip>
          <a:stretch>
            <a:fillRect/>
          </a:stretch>
        </p:blipFill>
        <p:spPr>
          <a:xfrm>
            <a:off x="452788" y="2480325"/>
            <a:ext cx="5534874" cy="1534550"/>
          </a:xfrm>
          <a:prstGeom prst="rect">
            <a:avLst/>
          </a:prstGeom>
          <a:noFill/>
          <a:ln>
            <a:noFill/>
          </a:ln>
        </p:spPr>
      </p:pic>
      <p:pic>
        <p:nvPicPr>
          <p:cNvPr id="336" name="Google Shape;336;p37"/>
          <p:cNvPicPr preferRelativeResize="0"/>
          <p:nvPr/>
        </p:nvPicPr>
        <p:blipFill>
          <a:blip r:embed="rId5">
            <a:alphaModFix/>
          </a:blip>
          <a:stretch>
            <a:fillRect/>
          </a:stretch>
        </p:blipFill>
        <p:spPr>
          <a:xfrm>
            <a:off x="7719282" y="4406596"/>
            <a:ext cx="1113016" cy="423901"/>
          </a:xfrm>
          <a:prstGeom prst="rect">
            <a:avLst/>
          </a:prstGeom>
          <a:noFill/>
          <a:ln>
            <a:noFill/>
          </a:ln>
        </p:spPr>
      </p:pic>
      <p:pic>
        <p:nvPicPr>
          <p:cNvPr id="337" name="Google Shape;337;p37"/>
          <p:cNvPicPr preferRelativeResize="0"/>
          <p:nvPr/>
        </p:nvPicPr>
        <p:blipFill>
          <a:blip r:embed="rId6">
            <a:alphaModFix/>
          </a:blip>
          <a:stretch>
            <a:fillRect/>
          </a:stretch>
        </p:blipFill>
        <p:spPr>
          <a:xfrm>
            <a:off x="311700" y="4406612"/>
            <a:ext cx="951131" cy="391937"/>
          </a:xfrm>
          <a:prstGeom prst="rect">
            <a:avLst/>
          </a:prstGeom>
          <a:noFill/>
          <a:ln>
            <a:noFill/>
          </a:ln>
        </p:spPr>
      </p:pic>
      <p:sp>
        <p:nvSpPr>
          <p:cNvPr id="338" name="Google Shape;338;p37"/>
          <p:cNvSpPr/>
          <p:nvPr/>
        </p:nvSpPr>
        <p:spPr>
          <a:xfrm>
            <a:off x="387575" y="1626305"/>
            <a:ext cx="1377000" cy="12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600">
                <a:latin typeface="Roboto"/>
                <a:ea typeface="Roboto"/>
                <a:cs typeface="Roboto"/>
                <a:sym typeface="Roboto"/>
              </a:rPr>
              <a:t>Agent, Health First Agency</a:t>
            </a:r>
            <a:endParaRPr sz="600">
              <a:latin typeface="Roboto"/>
              <a:ea typeface="Roboto"/>
              <a:cs typeface="Roboto"/>
              <a:sym typeface="Roboto"/>
            </a:endParaRPr>
          </a:p>
        </p:txBody>
      </p:sp>
      <p:sp>
        <p:nvSpPr>
          <p:cNvPr id="339" name="Google Shape;339;p37"/>
          <p:cNvSpPr/>
          <p:nvPr/>
        </p:nvSpPr>
        <p:spPr>
          <a:xfrm>
            <a:off x="2249325" y="2141550"/>
            <a:ext cx="1845600" cy="285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600">
                <a:latin typeface="Roboto"/>
                <a:ea typeface="Roboto"/>
                <a:cs typeface="Roboto"/>
                <a:sym typeface="Roboto"/>
              </a:rPr>
              <a:t>Complete these items before you write your first Health First policy.</a:t>
            </a:r>
            <a:endParaRPr sz="600">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38"/>
          <p:cNvPicPr preferRelativeResize="0"/>
          <p:nvPr/>
        </p:nvPicPr>
        <p:blipFill rotWithShape="1">
          <a:blip r:embed="rId3">
            <a:alphaModFix/>
          </a:blip>
          <a:srcRect b="19967"/>
          <a:stretch/>
        </p:blipFill>
        <p:spPr>
          <a:xfrm>
            <a:off x="387575" y="969850"/>
            <a:ext cx="5665300" cy="3136438"/>
          </a:xfrm>
          <a:prstGeom prst="rect">
            <a:avLst/>
          </a:prstGeom>
          <a:noFill/>
          <a:ln>
            <a:noFill/>
          </a:ln>
          <a:effectLst>
            <a:outerShdw blurRad="57150" dist="19050" dir="5400000" algn="bl" rotWithShape="0">
              <a:srgbClr val="000000">
                <a:alpha val="50000"/>
              </a:srgbClr>
            </a:outerShdw>
          </a:effectLst>
        </p:spPr>
      </p:pic>
      <p:sp>
        <p:nvSpPr>
          <p:cNvPr id="345" name="Google Shape;345;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Broker Account: My details</a:t>
            </a:r>
            <a:endParaRPr/>
          </a:p>
        </p:txBody>
      </p:sp>
      <p:sp>
        <p:nvSpPr>
          <p:cNvPr id="346" name="Google Shape;346;p38"/>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8"/>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8" name="Google Shape;348;p38"/>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349" name="Google Shape;349;p38"/>
          <p:cNvSpPr txBox="1"/>
          <p:nvPr/>
        </p:nvSpPr>
        <p:spPr>
          <a:xfrm>
            <a:off x="6160800" y="1122250"/>
            <a:ext cx="2907000" cy="7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The </a:t>
            </a:r>
            <a:r>
              <a:rPr lang="en" b="1">
                <a:solidFill>
                  <a:schemeClr val="dk1"/>
                </a:solidFill>
                <a:latin typeface="Roboto"/>
                <a:ea typeface="Roboto"/>
                <a:cs typeface="Roboto"/>
                <a:sym typeface="Roboto"/>
              </a:rPr>
              <a:t>My details</a:t>
            </a:r>
            <a:r>
              <a:rPr lang="en">
                <a:solidFill>
                  <a:schemeClr val="dk1"/>
                </a:solidFill>
                <a:latin typeface="Roboto"/>
                <a:ea typeface="Roboto"/>
                <a:cs typeface="Roboto"/>
                <a:sym typeface="Roboto"/>
              </a:rPr>
              <a:t> section will allow you to: </a:t>
            </a:r>
            <a:endParaRPr>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AutoNum type="arabicPeriod"/>
            </a:pPr>
            <a:r>
              <a:rPr lang="en">
                <a:solidFill>
                  <a:schemeClr val="dk1"/>
                </a:solidFill>
                <a:latin typeface="Roboto"/>
                <a:ea typeface="Roboto"/>
                <a:cs typeface="Roboto"/>
                <a:sym typeface="Roboto"/>
              </a:rPr>
              <a:t>Update your personal details</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AutoNum type="arabicPeriod"/>
            </a:pPr>
            <a:r>
              <a:rPr lang="en">
                <a:solidFill>
                  <a:schemeClr val="dk1"/>
                </a:solidFill>
                <a:latin typeface="Roboto"/>
                <a:ea typeface="Roboto"/>
                <a:cs typeface="Roboto"/>
                <a:sym typeface="Roboto"/>
              </a:rPr>
              <a:t>Reset your password</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AutoNum type="arabicPeriod"/>
            </a:pPr>
            <a:r>
              <a:rPr lang="en">
                <a:solidFill>
                  <a:schemeClr val="dk1"/>
                </a:solidFill>
                <a:latin typeface="Roboto"/>
                <a:ea typeface="Roboto"/>
                <a:cs typeface="Roboto"/>
                <a:sym typeface="Roboto"/>
              </a:rPr>
              <a:t>Set marketing material preferences</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AutoNum type="arabicPeriod"/>
            </a:pPr>
            <a:r>
              <a:rPr lang="en">
                <a:solidFill>
                  <a:schemeClr val="dk1"/>
                </a:solidFill>
                <a:latin typeface="Roboto"/>
                <a:ea typeface="Roboto"/>
                <a:cs typeface="Roboto"/>
                <a:sym typeface="Roboto"/>
              </a:rPr>
              <a:t>Enter payment information</a:t>
            </a:r>
            <a:endParaRPr>
              <a:solidFill>
                <a:schemeClr val="dk1"/>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
        <p:nvSpPr>
          <p:cNvPr id="350" name="Google Shape;350;p38"/>
          <p:cNvSpPr/>
          <p:nvPr/>
        </p:nvSpPr>
        <p:spPr>
          <a:xfrm>
            <a:off x="140375" y="1956850"/>
            <a:ext cx="247200" cy="236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  </a:t>
            </a:r>
            <a:endParaRPr>
              <a:solidFill>
                <a:schemeClr val="lt1"/>
              </a:solidFill>
            </a:endParaRPr>
          </a:p>
        </p:txBody>
      </p:sp>
      <p:sp>
        <p:nvSpPr>
          <p:cNvPr id="351" name="Google Shape;351;p38"/>
          <p:cNvSpPr txBox="1"/>
          <p:nvPr/>
        </p:nvSpPr>
        <p:spPr>
          <a:xfrm>
            <a:off x="140375" y="1890250"/>
            <a:ext cx="247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rPr>
              <a:t>1</a:t>
            </a:r>
            <a:endParaRPr sz="1200" b="1">
              <a:solidFill>
                <a:schemeClr val="lt1"/>
              </a:solidFill>
            </a:endParaRPr>
          </a:p>
        </p:txBody>
      </p:sp>
      <p:pic>
        <p:nvPicPr>
          <p:cNvPr id="352" name="Google Shape;352;p38"/>
          <p:cNvPicPr preferRelativeResize="0"/>
          <p:nvPr/>
        </p:nvPicPr>
        <p:blipFill>
          <a:blip r:embed="rId4">
            <a:alphaModFix/>
          </a:blip>
          <a:stretch>
            <a:fillRect/>
          </a:stretch>
        </p:blipFill>
        <p:spPr>
          <a:xfrm>
            <a:off x="452788" y="2480325"/>
            <a:ext cx="5534874" cy="1534550"/>
          </a:xfrm>
          <a:prstGeom prst="rect">
            <a:avLst/>
          </a:prstGeom>
          <a:noFill/>
          <a:ln>
            <a:noFill/>
          </a:ln>
        </p:spPr>
      </p:pic>
      <p:sp>
        <p:nvSpPr>
          <p:cNvPr id="353" name="Google Shape;353;p38"/>
          <p:cNvSpPr/>
          <p:nvPr/>
        </p:nvSpPr>
        <p:spPr>
          <a:xfrm>
            <a:off x="451400" y="1908275"/>
            <a:ext cx="1728300" cy="2106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38"/>
          <p:cNvPicPr preferRelativeResize="0"/>
          <p:nvPr/>
        </p:nvPicPr>
        <p:blipFill>
          <a:blip r:embed="rId5">
            <a:alphaModFix/>
          </a:blip>
          <a:stretch>
            <a:fillRect/>
          </a:stretch>
        </p:blipFill>
        <p:spPr>
          <a:xfrm>
            <a:off x="7719282" y="4406596"/>
            <a:ext cx="1113016" cy="423901"/>
          </a:xfrm>
          <a:prstGeom prst="rect">
            <a:avLst/>
          </a:prstGeom>
          <a:noFill/>
          <a:ln>
            <a:noFill/>
          </a:ln>
        </p:spPr>
      </p:pic>
      <p:pic>
        <p:nvPicPr>
          <p:cNvPr id="355" name="Google Shape;355;p38"/>
          <p:cNvPicPr preferRelativeResize="0"/>
          <p:nvPr/>
        </p:nvPicPr>
        <p:blipFill>
          <a:blip r:embed="rId6">
            <a:alphaModFix/>
          </a:blip>
          <a:stretch>
            <a:fillRect/>
          </a:stretch>
        </p:blipFill>
        <p:spPr>
          <a:xfrm>
            <a:off x="311700" y="4406612"/>
            <a:ext cx="951131" cy="391937"/>
          </a:xfrm>
          <a:prstGeom prst="rect">
            <a:avLst/>
          </a:prstGeom>
          <a:noFill/>
          <a:ln>
            <a:noFill/>
          </a:ln>
        </p:spPr>
      </p:pic>
      <p:sp>
        <p:nvSpPr>
          <p:cNvPr id="356" name="Google Shape;356;p38"/>
          <p:cNvSpPr/>
          <p:nvPr/>
        </p:nvSpPr>
        <p:spPr>
          <a:xfrm>
            <a:off x="387575" y="1617180"/>
            <a:ext cx="1377000" cy="12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600">
                <a:latin typeface="Roboto"/>
                <a:ea typeface="Roboto"/>
                <a:cs typeface="Roboto"/>
                <a:sym typeface="Roboto"/>
              </a:rPr>
              <a:t>Agent, Health First Agency</a:t>
            </a:r>
            <a:endParaRPr sz="600">
              <a:latin typeface="Roboto"/>
              <a:ea typeface="Roboto"/>
              <a:cs typeface="Roboto"/>
              <a:sym typeface="Roboto"/>
            </a:endParaRPr>
          </a:p>
        </p:txBody>
      </p:sp>
      <p:sp>
        <p:nvSpPr>
          <p:cNvPr id="357" name="Google Shape;357;p38"/>
          <p:cNvSpPr/>
          <p:nvPr/>
        </p:nvSpPr>
        <p:spPr>
          <a:xfrm>
            <a:off x="2249325" y="2141550"/>
            <a:ext cx="1845600" cy="285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600">
                <a:latin typeface="Roboto"/>
                <a:ea typeface="Roboto"/>
                <a:cs typeface="Roboto"/>
                <a:sym typeface="Roboto"/>
              </a:rPr>
              <a:t>Complete these items before you write your first Health First policy.</a:t>
            </a:r>
            <a:endParaRPr sz="600">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Broker Account: My details</a:t>
            </a:r>
            <a:endParaRPr/>
          </a:p>
        </p:txBody>
      </p:sp>
      <p:sp>
        <p:nvSpPr>
          <p:cNvPr id="363" name="Google Shape;363;p39"/>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9"/>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5" name="Google Shape;365;p39"/>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366" name="Google Shape;366;p39"/>
          <p:cNvPicPr preferRelativeResize="0"/>
          <p:nvPr/>
        </p:nvPicPr>
        <p:blipFill>
          <a:blip r:embed="rId3">
            <a:alphaModFix/>
          </a:blip>
          <a:stretch>
            <a:fillRect/>
          </a:stretch>
        </p:blipFill>
        <p:spPr>
          <a:xfrm>
            <a:off x="3354150" y="1092653"/>
            <a:ext cx="2402100" cy="3335726"/>
          </a:xfrm>
          <a:prstGeom prst="rect">
            <a:avLst/>
          </a:prstGeom>
          <a:noFill/>
          <a:ln>
            <a:noFill/>
          </a:ln>
          <a:effectLst>
            <a:outerShdw blurRad="57150" dist="19050" dir="5400000" algn="bl" rotWithShape="0">
              <a:srgbClr val="000000">
                <a:alpha val="50000"/>
              </a:srgbClr>
            </a:outerShdw>
          </a:effectLst>
        </p:spPr>
      </p:pic>
      <p:pic>
        <p:nvPicPr>
          <p:cNvPr id="367" name="Google Shape;367;p39"/>
          <p:cNvPicPr preferRelativeResize="0"/>
          <p:nvPr/>
        </p:nvPicPr>
        <p:blipFill>
          <a:blip r:embed="rId4">
            <a:alphaModFix/>
          </a:blip>
          <a:stretch>
            <a:fillRect/>
          </a:stretch>
        </p:blipFill>
        <p:spPr>
          <a:xfrm>
            <a:off x="5893924" y="1092653"/>
            <a:ext cx="2688654" cy="2514150"/>
          </a:xfrm>
          <a:prstGeom prst="rect">
            <a:avLst/>
          </a:prstGeom>
          <a:noFill/>
          <a:ln>
            <a:noFill/>
          </a:ln>
          <a:effectLst>
            <a:outerShdw blurRad="57150" dist="19050" dir="5400000" algn="bl" rotWithShape="0">
              <a:srgbClr val="000000">
                <a:alpha val="50000"/>
              </a:srgbClr>
            </a:outerShdw>
          </a:effectLst>
        </p:spPr>
      </p:pic>
      <p:sp>
        <p:nvSpPr>
          <p:cNvPr id="368" name="Google Shape;368;p39"/>
          <p:cNvSpPr/>
          <p:nvPr/>
        </p:nvSpPr>
        <p:spPr>
          <a:xfrm rot="5400000">
            <a:off x="1641175" y="2430575"/>
            <a:ext cx="2766600" cy="384000"/>
          </a:xfrm>
          <a:prstGeom prst="triangle">
            <a:avLst>
              <a:gd name="adj" fmla="val 50095"/>
            </a:avLst>
          </a:prstGeom>
          <a:solidFill>
            <a:srgbClr val="CCCC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9"/>
          <p:cNvSpPr/>
          <p:nvPr/>
        </p:nvSpPr>
        <p:spPr>
          <a:xfrm>
            <a:off x="3537223" y="2114369"/>
            <a:ext cx="465000" cy="9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9"/>
          <p:cNvSpPr/>
          <p:nvPr/>
        </p:nvSpPr>
        <p:spPr>
          <a:xfrm>
            <a:off x="3490116" y="2702747"/>
            <a:ext cx="465000" cy="9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9"/>
          <p:cNvSpPr/>
          <p:nvPr/>
        </p:nvSpPr>
        <p:spPr>
          <a:xfrm>
            <a:off x="3490116" y="2998218"/>
            <a:ext cx="465000" cy="9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9"/>
          <p:cNvSpPr/>
          <p:nvPr/>
        </p:nvSpPr>
        <p:spPr>
          <a:xfrm rot="10800000" flipH="1">
            <a:off x="3490116" y="3862525"/>
            <a:ext cx="833400" cy="6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9"/>
          <p:cNvSpPr/>
          <p:nvPr/>
        </p:nvSpPr>
        <p:spPr>
          <a:xfrm rot="10800000" flipH="1">
            <a:off x="3490115" y="3566464"/>
            <a:ext cx="833400" cy="612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9"/>
          <p:cNvSpPr/>
          <p:nvPr/>
        </p:nvSpPr>
        <p:spPr>
          <a:xfrm rot="10800000" flipH="1">
            <a:off x="6028800" y="2335802"/>
            <a:ext cx="833400" cy="9385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9"/>
          <p:cNvSpPr/>
          <p:nvPr/>
        </p:nvSpPr>
        <p:spPr>
          <a:xfrm rot="10800000" flipH="1">
            <a:off x="5966454" y="2739803"/>
            <a:ext cx="833400" cy="99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9"/>
          <p:cNvSpPr/>
          <p:nvPr/>
        </p:nvSpPr>
        <p:spPr>
          <a:xfrm rot="10800000" flipH="1">
            <a:off x="7613189" y="2696714"/>
            <a:ext cx="833400" cy="119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9"/>
          <p:cNvSpPr/>
          <p:nvPr/>
        </p:nvSpPr>
        <p:spPr>
          <a:xfrm rot="10800000" flipH="1">
            <a:off x="6028800" y="1904520"/>
            <a:ext cx="833400" cy="61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9"/>
          <p:cNvSpPr/>
          <p:nvPr/>
        </p:nvSpPr>
        <p:spPr>
          <a:xfrm rot="10800000" flipH="1">
            <a:off x="6028800" y="1470254"/>
            <a:ext cx="833400" cy="113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5893924" y="3633874"/>
            <a:ext cx="2907000" cy="7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Roboto"/>
                <a:ea typeface="Roboto"/>
                <a:cs typeface="Roboto"/>
                <a:sym typeface="Roboto"/>
              </a:rPr>
              <a:t>Update your Name, Contact Details &amp; Mailing Address in </a:t>
            </a:r>
            <a:r>
              <a:rPr lang="en" b="1" dirty="0">
                <a:solidFill>
                  <a:schemeClr val="dk1"/>
                </a:solidFill>
                <a:latin typeface="Roboto"/>
                <a:ea typeface="Roboto"/>
                <a:cs typeface="Roboto"/>
                <a:sym typeface="Roboto"/>
              </a:rPr>
              <a:t>Basic Details</a:t>
            </a:r>
            <a:endParaRPr b="1" dirty="0">
              <a:latin typeface="Roboto"/>
              <a:ea typeface="Roboto"/>
              <a:cs typeface="Roboto"/>
              <a:sym typeface="Roboto"/>
            </a:endParaRPr>
          </a:p>
        </p:txBody>
      </p:sp>
      <p:pic>
        <p:nvPicPr>
          <p:cNvPr id="380" name="Google Shape;380;p39"/>
          <p:cNvPicPr preferRelativeResize="0"/>
          <p:nvPr/>
        </p:nvPicPr>
        <p:blipFill>
          <a:blip r:embed="rId5">
            <a:alphaModFix/>
          </a:blip>
          <a:stretch>
            <a:fillRect/>
          </a:stretch>
        </p:blipFill>
        <p:spPr>
          <a:xfrm>
            <a:off x="239750" y="1240775"/>
            <a:ext cx="2501350" cy="2851001"/>
          </a:xfrm>
          <a:prstGeom prst="rect">
            <a:avLst/>
          </a:prstGeom>
          <a:noFill/>
          <a:ln>
            <a:noFill/>
          </a:ln>
          <a:effectLst>
            <a:outerShdw blurRad="57150" dist="19050" dir="5400000" algn="bl" rotWithShape="0">
              <a:srgbClr val="000000">
                <a:alpha val="50000"/>
              </a:srgbClr>
            </a:outerShdw>
          </a:effectLst>
        </p:spPr>
      </p:pic>
      <p:sp>
        <p:nvSpPr>
          <p:cNvPr id="381" name="Google Shape;381;p39"/>
          <p:cNvSpPr/>
          <p:nvPr/>
        </p:nvSpPr>
        <p:spPr>
          <a:xfrm>
            <a:off x="360200" y="2041525"/>
            <a:ext cx="2257200" cy="4110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2" name="Google Shape;382;p39"/>
          <p:cNvPicPr preferRelativeResize="0"/>
          <p:nvPr/>
        </p:nvPicPr>
        <p:blipFill>
          <a:blip r:embed="rId6">
            <a:alphaModFix/>
          </a:blip>
          <a:stretch>
            <a:fillRect/>
          </a:stretch>
        </p:blipFill>
        <p:spPr>
          <a:xfrm>
            <a:off x="7719282" y="4406596"/>
            <a:ext cx="1113016" cy="423901"/>
          </a:xfrm>
          <a:prstGeom prst="rect">
            <a:avLst/>
          </a:prstGeom>
          <a:noFill/>
          <a:ln>
            <a:noFill/>
          </a:ln>
        </p:spPr>
      </p:pic>
      <p:pic>
        <p:nvPicPr>
          <p:cNvPr id="383" name="Google Shape;383;p39"/>
          <p:cNvPicPr preferRelativeResize="0"/>
          <p:nvPr/>
        </p:nvPicPr>
        <p:blipFill>
          <a:blip r:embed="rId7">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Broker Account: My details</a:t>
            </a:r>
            <a:endParaRPr/>
          </a:p>
        </p:txBody>
      </p:sp>
      <p:sp>
        <p:nvSpPr>
          <p:cNvPr id="389" name="Google Shape;389;p40"/>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1" name="Google Shape;391;p40"/>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392" name="Google Shape;392;p40"/>
          <p:cNvPicPr preferRelativeResize="0"/>
          <p:nvPr/>
        </p:nvPicPr>
        <p:blipFill>
          <a:blip r:embed="rId3">
            <a:alphaModFix/>
          </a:blip>
          <a:stretch>
            <a:fillRect/>
          </a:stretch>
        </p:blipFill>
        <p:spPr>
          <a:xfrm>
            <a:off x="3378334" y="1409199"/>
            <a:ext cx="2649769" cy="2514151"/>
          </a:xfrm>
          <a:prstGeom prst="rect">
            <a:avLst/>
          </a:prstGeom>
          <a:noFill/>
          <a:ln>
            <a:noFill/>
          </a:ln>
          <a:effectLst>
            <a:outerShdw blurRad="57150" dist="19050" dir="5400000" algn="bl" rotWithShape="0">
              <a:srgbClr val="000000">
                <a:alpha val="50000"/>
              </a:srgbClr>
            </a:outerShdw>
          </a:effectLst>
        </p:spPr>
      </p:pic>
      <p:sp>
        <p:nvSpPr>
          <p:cNvPr id="393" name="Google Shape;393;p40"/>
          <p:cNvSpPr/>
          <p:nvPr/>
        </p:nvSpPr>
        <p:spPr>
          <a:xfrm rot="5400000">
            <a:off x="1619498" y="2474275"/>
            <a:ext cx="2766600" cy="384000"/>
          </a:xfrm>
          <a:prstGeom prst="triangle">
            <a:avLst>
              <a:gd name="adj" fmla="val 50095"/>
            </a:avLst>
          </a:prstGeom>
          <a:solidFill>
            <a:srgbClr val="CCCC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txBox="1"/>
          <p:nvPr/>
        </p:nvSpPr>
        <p:spPr>
          <a:xfrm>
            <a:off x="6211638" y="1335006"/>
            <a:ext cx="2481600" cy="7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Roboto"/>
                <a:ea typeface="Roboto"/>
                <a:cs typeface="Roboto"/>
                <a:sym typeface="Roboto"/>
              </a:rPr>
              <a:t>Clicking </a:t>
            </a:r>
            <a:r>
              <a:rPr lang="en" b="1" dirty="0">
                <a:solidFill>
                  <a:schemeClr val="dk1"/>
                </a:solidFill>
                <a:latin typeface="Roboto"/>
                <a:ea typeface="Roboto"/>
                <a:cs typeface="Roboto"/>
                <a:sym typeface="Roboto"/>
              </a:rPr>
              <a:t>Account password </a:t>
            </a:r>
            <a:r>
              <a:rPr lang="en" dirty="0">
                <a:solidFill>
                  <a:schemeClr val="dk1"/>
                </a:solidFill>
                <a:latin typeface="Roboto"/>
                <a:ea typeface="Roboto"/>
                <a:cs typeface="Roboto"/>
                <a:sym typeface="Roboto"/>
              </a:rPr>
              <a:t>will force a pop-up that allows you to reset your current password</a:t>
            </a:r>
            <a:endParaRPr dirty="0">
              <a:latin typeface="Roboto"/>
              <a:ea typeface="Roboto"/>
              <a:cs typeface="Roboto"/>
              <a:sym typeface="Roboto"/>
            </a:endParaRPr>
          </a:p>
        </p:txBody>
      </p:sp>
      <p:pic>
        <p:nvPicPr>
          <p:cNvPr id="395" name="Google Shape;395;p40"/>
          <p:cNvPicPr preferRelativeResize="0"/>
          <p:nvPr/>
        </p:nvPicPr>
        <p:blipFill>
          <a:blip r:embed="rId4">
            <a:alphaModFix/>
          </a:blip>
          <a:stretch>
            <a:fillRect/>
          </a:stretch>
        </p:blipFill>
        <p:spPr>
          <a:xfrm>
            <a:off x="239750" y="1240775"/>
            <a:ext cx="2501350" cy="2851001"/>
          </a:xfrm>
          <a:prstGeom prst="rect">
            <a:avLst/>
          </a:prstGeom>
          <a:noFill/>
          <a:ln>
            <a:noFill/>
          </a:ln>
          <a:effectLst>
            <a:outerShdw blurRad="57150" dist="19050" dir="5400000" algn="bl" rotWithShape="0">
              <a:srgbClr val="000000">
                <a:alpha val="50000"/>
              </a:srgbClr>
            </a:outerShdw>
          </a:effectLst>
        </p:spPr>
      </p:pic>
      <p:sp>
        <p:nvSpPr>
          <p:cNvPr id="396" name="Google Shape;396;p40"/>
          <p:cNvSpPr/>
          <p:nvPr/>
        </p:nvSpPr>
        <p:spPr>
          <a:xfrm>
            <a:off x="360200" y="2574925"/>
            <a:ext cx="2257200" cy="4110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7" name="Google Shape;397;p40"/>
          <p:cNvPicPr preferRelativeResize="0"/>
          <p:nvPr/>
        </p:nvPicPr>
        <p:blipFill>
          <a:blip r:embed="rId5">
            <a:alphaModFix/>
          </a:blip>
          <a:stretch>
            <a:fillRect/>
          </a:stretch>
        </p:blipFill>
        <p:spPr>
          <a:xfrm>
            <a:off x="7719282" y="4406596"/>
            <a:ext cx="1113016" cy="423901"/>
          </a:xfrm>
          <a:prstGeom prst="rect">
            <a:avLst/>
          </a:prstGeom>
          <a:noFill/>
          <a:ln>
            <a:noFill/>
          </a:ln>
        </p:spPr>
      </p:pic>
      <p:pic>
        <p:nvPicPr>
          <p:cNvPr id="398" name="Google Shape;398;p40"/>
          <p:cNvPicPr preferRelativeResize="0"/>
          <p:nvPr/>
        </p:nvPicPr>
        <p:blipFill>
          <a:blip r:embed="rId6">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Broker Account: My details</a:t>
            </a:r>
            <a:endParaRPr/>
          </a:p>
        </p:txBody>
      </p:sp>
      <p:sp>
        <p:nvSpPr>
          <p:cNvPr id="404" name="Google Shape;404;p41"/>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1"/>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6" name="Google Shape;406;p41"/>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407" name="Google Shape;407;p41"/>
          <p:cNvPicPr preferRelativeResize="0"/>
          <p:nvPr/>
        </p:nvPicPr>
        <p:blipFill>
          <a:blip r:embed="rId3">
            <a:alphaModFix/>
          </a:blip>
          <a:stretch>
            <a:fillRect/>
          </a:stretch>
        </p:blipFill>
        <p:spPr>
          <a:xfrm>
            <a:off x="3651550" y="1170115"/>
            <a:ext cx="4001475" cy="2134934"/>
          </a:xfrm>
          <a:prstGeom prst="rect">
            <a:avLst/>
          </a:prstGeom>
          <a:noFill/>
          <a:ln>
            <a:noFill/>
          </a:ln>
          <a:effectLst>
            <a:outerShdw blurRad="57150" dist="19050" dir="5400000" algn="bl" rotWithShape="0">
              <a:srgbClr val="000000">
                <a:alpha val="50000"/>
              </a:srgbClr>
            </a:outerShdw>
          </a:effectLst>
        </p:spPr>
      </p:pic>
      <p:pic>
        <p:nvPicPr>
          <p:cNvPr id="408" name="Google Shape;408;p41"/>
          <p:cNvPicPr preferRelativeResize="0"/>
          <p:nvPr/>
        </p:nvPicPr>
        <p:blipFill>
          <a:blip r:embed="rId4">
            <a:alphaModFix/>
          </a:blip>
          <a:stretch>
            <a:fillRect/>
          </a:stretch>
        </p:blipFill>
        <p:spPr>
          <a:xfrm>
            <a:off x="3737348" y="2338030"/>
            <a:ext cx="1014777" cy="202943"/>
          </a:xfrm>
          <a:prstGeom prst="rect">
            <a:avLst/>
          </a:prstGeom>
          <a:noFill/>
          <a:ln>
            <a:noFill/>
          </a:ln>
        </p:spPr>
      </p:pic>
      <p:sp>
        <p:nvSpPr>
          <p:cNvPr id="409" name="Google Shape;409;p41"/>
          <p:cNvSpPr/>
          <p:nvPr/>
        </p:nvSpPr>
        <p:spPr>
          <a:xfrm>
            <a:off x="3742535" y="2525234"/>
            <a:ext cx="1074600" cy="202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1"/>
          <p:cNvSpPr/>
          <p:nvPr/>
        </p:nvSpPr>
        <p:spPr>
          <a:xfrm rot="5400000">
            <a:off x="1670250" y="2459350"/>
            <a:ext cx="2766600" cy="384000"/>
          </a:xfrm>
          <a:prstGeom prst="triangle">
            <a:avLst>
              <a:gd name="adj" fmla="val 50095"/>
            </a:avLst>
          </a:prstGeom>
          <a:solidFill>
            <a:srgbClr val="CCCC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1"/>
          <p:cNvSpPr txBox="1"/>
          <p:nvPr/>
        </p:nvSpPr>
        <p:spPr>
          <a:xfrm>
            <a:off x="3651550" y="3466075"/>
            <a:ext cx="4001400" cy="7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Roboto"/>
                <a:ea typeface="Roboto"/>
                <a:cs typeface="Roboto"/>
                <a:sym typeface="Roboto"/>
              </a:rPr>
              <a:t>Marketing materials preferences</a:t>
            </a:r>
            <a:r>
              <a:rPr lang="en">
                <a:solidFill>
                  <a:schemeClr val="dk1"/>
                </a:solidFill>
                <a:latin typeface="Roboto"/>
                <a:ea typeface="Roboto"/>
                <a:cs typeface="Roboto"/>
                <a:sym typeface="Roboto"/>
              </a:rPr>
              <a:t> will allow you to select which emails and marketing materials you would like to receive based on preferred lines of business</a:t>
            </a:r>
            <a:endParaRPr>
              <a:latin typeface="Roboto"/>
              <a:ea typeface="Roboto"/>
              <a:cs typeface="Roboto"/>
              <a:sym typeface="Roboto"/>
            </a:endParaRPr>
          </a:p>
        </p:txBody>
      </p:sp>
      <p:pic>
        <p:nvPicPr>
          <p:cNvPr id="412" name="Google Shape;412;p41"/>
          <p:cNvPicPr preferRelativeResize="0"/>
          <p:nvPr/>
        </p:nvPicPr>
        <p:blipFill>
          <a:blip r:embed="rId5">
            <a:alphaModFix/>
          </a:blip>
          <a:stretch>
            <a:fillRect/>
          </a:stretch>
        </p:blipFill>
        <p:spPr>
          <a:xfrm>
            <a:off x="239750" y="1240775"/>
            <a:ext cx="2501350" cy="2851001"/>
          </a:xfrm>
          <a:prstGeom prst="rect">
            <a:avLst/>
          </a:prstGeom>
          <a:noFill/>
          <a:ln>
            <a:noFill/>
          </a:ln>
          <a:effectLst>
            <a:outerShdw blurRad="57150" dist="19050" dir="5400000" algn="bl" rotWithShape="0">
              <a:srgbClr val="000000">
                <a:alpha val="50000"/>
              </a:srgbClr>
            </a:outerShdw>
          </a:effectLst>
        </p:spPr>
      </p:pic>
      <p:sp>
        <p:nvSpPr>
          <p:cNvPr id="413" name="Google Shape;413;p41"/>
          <p:cNvSpPr/>
          <p:nvPr/>
        </p:nvSpPr>
        <p:spPr>
          <a:xfrm>
            <a:off x="360200" y="3032125"/>
            <a:ext cx="2257200" cy="4110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4" name="Google Shape;414;p41"/>
          <p:cNvPicPr preferRelativeResize="0"/>
          <p:nvPr/>
        </p:nvPicPr>
        <p:blipFill>
          <a:blip r:embed="rId6">
            <a:alphaModFix/>
          </a:blip>
          <a:stretch>
            <a:fillRect/>
          </a:stretch>
        </p:blipFill>
        <p:spPr>
          <a:xfrm>
            <a:off x="7719282" y="4406596"/>
            <a:ext cx="1113016" cy="423901"/>
          </a:xfrm>
          <a:prstGeom prst="rect">
            <a:avLst/>
          </a:prstGeom>
          <a:noFill/>
          <a:ln>
            <a:noFill/>
          </a:ln>
        </p:spPr>
      </p:pic>
      <p:pic>
        <p:nvPicPr>
          <p:cNvPr id="415" name="Google Shape;415;p41"/>
          <p:cNvPicPr preferRelativeResize="0"/>
          <p:nvPr/>
        </p:nvPicPr>
        <p:blipFill>
          <a:blip r:embed="rId7">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Broker Account: My details</a:t>
            </a:r>
            <a:endParaRPr/>
          </a:p>
        </p:txBody>
      </p:sp>
      <p:sp>
        <p:nvSpPr>
          <p:cNvPr id="421" name="Google Shape;421;p42"/>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2"/>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3" name="Google Shape;423;p42"/>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424" name="Google Shape;424;p42"/>
          <p:cNvSpPr/>
          <p:nvPr/>
        </p:nvSpPr>
        <p:spPr>
          <a:xfrm rot="5400000">
            <a:off x="1670250" y="2504095"/>
            <a:ext cx="2766600" cy="384000"/>
          </a:xfrm>
          <a:prstGeom prst="triangle">
            <a:avLst>
              <a:gd name="adj" fmla="val 50095"/>
            </a:avLst>
          </a:prstGeom>
          <a:solidFill>
            <a:srgbClr val="CCCC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2"/>
          <p:cNvSpPr txBox="1"/>
          <p:nvPr/>
        </p:nvSpPr>
        <p:spPr>
          <a:xfrm>
            <a:off x="6599155" y="1228394"/>
            <a:ext cx="2240253" cy="281651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latin typeface="Roboto"/>
                <a:ea typeface="Roboto"/>
                <a:cs typeface="Roboto"/>
                <a:sym typeface="Roboto"/>
              </a:rPr>
              <a:t>Get paid commissions</a:t>
            </a:r>
            <a:r>
              <a:rPr lang="en" dirty="0">
                <a:solidFill>
                  <a:schemeClr val="dk1"/>
                </a:solidFill>
                <a:latin typeface="Roboto"/>
                <a:ea typeface="Roboto"/>
                <a:cs typeface="Roboto"/>
                <a:sym typeface="Roboto"/>
              </a:rPr>
              <a:t> will prompt you to enter your social security number, upload your W-9, and include your preferred payment method.</a:t>
            </a:r>
          </a:p>
          <a:p>
            <a:pPr marL="0" lvl="0" indent="0" algn="l" rtl="0">
              <a:spcBef>
                <a:spcPts val="0"/>
              </a:spcBef>
              <a:spcAft>
                <a:spcPts val="0"/>
              </a:spcAft>
              <a:buNone/>
            </a:pPr>
            <a:endParaRPr lang="en" dirty="0">
              <a:solidFill>
                <a:schemeClr val="dk1"/>
              </a:solidFill>
              <a:latin typeface="Roboto"/>
              <a:ea typeface="Roboto"/>
              <a:cs typeface="Roboto"/>
              <a:sym typeface="Roboto"/>
            </a:endParaRPr>
          </a:p>
          <a:p>
            <a:r>
              <a:rPr lang="en-US" dirty="0"/>
              <a:t>Health First brokers will only have a Direct Deposit (ACH) payment method option available.</a:t>
            </a:r>
          </a:p>
          <a:p>
            <a:pPr marL="0" lvl="0" indent="0" algn="l" rtl="0">
              <a:spcBef>
                <a:spcPts val="0"/>
              </a:spcBef>
              <a:spcAft>
                <a:spcPts val="0"/>
              </a:spcAft>
              <a:buNone/>
            </a:pPr>
            <a:endParaRPr dirty="0">
              <a:latin typeface="Roboto"/>
              <a:ea typeface="Roboto"/>
              <a:cs typeface="Roboto"/>
              <a:sym typeface="Roboto"/>
            </a:endParaRPr>
          </a:p>
        </p:txBody>
      </p:sp>
      <p:pic>
        <p:nvPicPr>
          <p:cNvPr id="427" name="Google Shape;427;p42"/>
          <p:cNvPicPr preferRelativeResize="0"/>
          <p:nvPr/>
        </p:nvPicPr>
        <p:blipFill>
          <a:blip r:embed="rId3">
            <a:alphaModFix/>
          </a:blip>
          <a:stretch>
            <a:fillRect/>
          </a:stretch>
        </p:blipFill>
        <p:spPr>
          <a:xfrm>
            <a:off x="239750" y="1240775"/>
            <a:ext cx="2501350" cy="2851001"/>
          </a:xfrm>
          <a:prstGeom prst="rect">
            <a:avLst/>
          </a:prstGeom>
          <a:noFill/>
          <a:ln>
            <a:noFill/>
          </a:ln>
          <a:effectLst>
            <a:outerShdw blurRad="57150" dist="19050" dir="5400000" algn="bl" rotWithShape="0">
              <a:srgbClr val="000000">
                <a:alpha val="50000"/>
              </a:srgbClr>
            </a:outerShdw>
          </a:effectLst>
        </p:spPr>
      </p:pic>
      <p:sp>
        <p:nvSpPr>
          <p:cNvPr id="428" name="Google Shape;428;p42"/>
          <p:cNvSpPr/>
          <p:nvPr/>
        </p:nvSpPr>
        <p:spPr>
          <a:xfrm>
            <a:off x="360200" y="3489325"/>
            <a:ext cx="2257200" cy="4110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0" name="Google Shape;430;p42"/>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431" name="Google Shape;431;p42"/>
          <p:cNvPicPr preferRelativeResize="0"/>
          <p:nvPr/>
        </p:nvPicPr>
        <p:blipFill>
          <a:blip r:embed="rId5">
            <a:alphaModFix/>
          </a:blip>
          <a:stretch>
            <a:fillRect/>
          </a:stretch>
        </p:blipFill>
        <p:spPr>
          <a:xfrm>
            <a:off x="311700" y="4406612"/>
            <a:ext cx="951131" cy="391937"/>
          </a:xfrm>
          <a:prstGeom prst="rect">
            <a:avLst/>
          </a:prstGeom>
          <a:noFill/>
          <a:ln>
            <a:noFill/>
          </a:ln>
        </p:spPr>
      </p:pic>
      <p:pic>
        <p:nvPicPr>
          <p:cNvPr id="14" name="Google Shape;149;p22">
            <a:extLst>
              <a:ext uri="{FF2B5EF4-FFF2-40B4-BE49-F238E27FC236}">
                <a16:creationId xmlns:a16="http://schemas.microsoft.com/office/drawing/2014/main" id="{461B6B51-37DD-48EF-B44F-5352C724533E}"/>
              </a:ext>
            </a:extLst>
          </p:cNvPr>
          <p:cNvPicPr preferRelativeResize="0"/>
          <p:nvPr/>
        </p:nvPicPr>
        <p:blipFill>
          <a:blip r:embed="rId6">
            <a:alphaModFix/>
          </a:blip>
          <a:stretch>
            <a:fillRect/>
          </a:stretch>
        </p:blipFill>
        <p:spPr>
          <a:xfrm>
            <a:off x="3366001" y="1228394"/>
            <a:ext cx="3103654" cy="2851001"/>
          </a:xfrm>
          <a:prstGeom prst="rect">
            <a:avLst/>
          </a:prstGeom>
          <a:noFill/>
          <a:ln>
            <a:noFill/>
          </a:ln>
          <a:effectLst>
            <a:outerShdw blurRad="57150" dist="19050" dir="5400000" algn="bl" rotWithShape="0">
              <a:srgbClr val="000000">
                <a:alpha val="50000"/>
              </a:srgbClr>
            </a:outerShdw>
          </a:effectLst>
        </p:spPr>
      </p:pic>
      <p:sp>
        <p:nvSpPr>
          <p:cNvPr id="429" name="Google Shape;429;p42"/>
          <p:cNvSpPr/>
          <p:nvPr/>
        </p:nvSpPr>
        <p:spPr>
          <a:xfrm>
            <a:off x="5113939" y="3730775"/>
            <a:ext cx="1210800" cy="16955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Broker Account: Start selling</a:t>
            </a:r>
            <a:endParaRPr/>
          </a:p>
        </p:txBody>
      </p:sp>
      <p:sp>
        <p:nvSpPr>
          <p:cNvPr id="437" name="Google Shape;437;p43"/>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3"/>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9" name="Google Shape;439;p43"/>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440" name="Google Shape;440;p43"/>
          <p:cNvPicPr preferRelativeResize="0"/>
          <p:nvPr/>
        </p:nvPicPr>
        <p:blipFill rotWithShape="1">
          <a:blip r:embed="rId3">
            <a:alphaModFix/>
          </a:blip>
          <a:srcRect b="19967"/>
          <a:stretch/>
        </p:blipFill>
        <p:spPr>
          <a:xfrm>
            <a:off x="387575" y="969850"/>
            <a:ext cx="5665300" cy="3136438"/>
          </a:xfrm>
          <a:prstGeom prst="rect">
            <a:avLst/>
          </a:prstGeom>
          <a:noFill/>
          <a:ln>
            <a:noFill/>
          </a:ln>
        </p:spPr>
      </p:pic>
      <p:sp>
        <p:nvSpPr>
          <p:cNvPr id="441" name="Google Shape;441;p43"/>
          <p:cNvSpPr/>
          <p:nvPr/>
        </p:nvSpPr>
        <p:spPr>
          <a:xfrm>
            <a:off x="1956475" y="1911250"/>
            <a:ext cx="247200" cy="236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  </a:t>
            </a:r>
            <a:endParaRPr>
              <a:solidFill>
                <a:schemeClr val="lt1"/>
              </a:solidFill>
            </a:endParaRPr>
          </a:p>
        </p:txBody>
      </p:sp>
      <p:sp>
        <p:nvSpPr>
          <p:cNvPr id="442" name="Google Shape;442;p43"/>
          <p:cNvSpPr txBox="1"/>
          <p:nvPr/>
        </p:nvSpPr>
        <p:spPr>
          <a:xfrm>
            <a:off x="1956475" y="1844650"/>
            <a:ext cx="247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rPr>
              <a:t>2</a:t>
            </a:r>
            <a:endParaRPr sz="1200" b="1">
              <a:solidFill>
                <a:schemeClr val="lt1"/>
              </a:solidFill>
            </a:endParaRPr>
          </a:p>
        </p:txBody>
      </p:sp>
      <p:sp>
        <p:nvSpPr>
          <p:cNvPr id="443" name="Google Shape;443;p43"/>
          <p:cNvSpPr txBox="1"/>
          <p:nvPr/>
        </p:nvSpPr>
        <p:spPr>
          <a:xfrm>
            <a:off x="6160800" y="1122250"/>
            <a:ext cx="2907000" cy="7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Roboto"/>
                <a:ea typeface="Roboto"/>
                <a:cs typeface="Roboto"/>
                <a:sym typeface="Roboto"/>
              </a:rPr>
              <a:t>The </a:t>
            </a:r>
            <a:r>
              <a:rPr lang="en" b="1" dirty="0">
                <a:solidFill>
                  <a:schemeClr val="dk1"/>
                </a:solidFill>
                <a:latin typeface="Roboto"/>
                <a:ea typeface="Roboto"/>
                <a:cs typeface="Roboto"/>
                <a:sym typeface="Roboto"/>
              </a:rPr>
              <a:t>Start selling </a:t>
            </a:r>
            <a:r>
              <a:rPr lang="en" dirty="0">
                <a:solidFill>
                  <a:schemeClr val="dk1"/>
                </a:solidFill>
                <a:latin typeface="Roboto"/>
                <a:ea typeface="Roboto"/>
                <a:cs typeface="Roboto"/>
                <a:sym typeface="Roboto"/>
              </a:rPr>
              <a:t>section requires you to:</a:t>
            </a:r>
            <a:endParaRPr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dirty="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AutoNum type="arabicPeriod"/>
            </a:pPr>
            <a:r>
              <a:rPr lang="en" dirty="0">
                <a:solidFill>
                  <a:schemeClr val="dk1"/>
                </a:solidFill>
                <a:latin typeface="Roboto"/>
                <a:ea typeface="Roboto"/>
                <a:cs typeface="Roboto"/>
                <a:sym typeface="Roboto"/>
              </a:rPr>
              <a:t>Upload proof of E&amp;O coverage</a:t>
            </a:r>
            <a:endParaRPr dirty="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AutoNum type="arabicPeriod"/>
            </a:pPr>
            <a:r>
              <a:rPr lang="en" dirty="0">
                <a:solidFill>
                  <a:schemeClr val="dk1"/>
                </a:solidFill>
                <a:latin typeface="Roboto"/>
                <a:ea typeface="Roboto"/>
                <a:cs typeface="Roboto"/>
                <a:sym typeface="Roboto"/>
              </a:rPr>
              <a:t>Sign the producer agreement</a:t>
            </a:r>
            <a:endParaRPr dirty="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AutoNum type="arabicPeriod"/>
            </a:pPr>
            <a:r>
              <a:rPr lang="en" dirty="0">
                <a:solidFill>
                  <a:schemeClr val="dk1"/>
                </a:solidFill>
                <a:latin typeface="Roboto"/>
                <a:ea typeface="Roboto"/>
                <a:cs typeface="Roboto"/>
                <a:sym typeface="Roboto"/>
              </a:rPr>
              <a:t>Get appointed to sell IFP</a:t>
            </a:r>
            <a:endParaRPr dirty="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AutoNum type="arabicPeriod"/>
            </a:pPr>
            <a:r>
              <a:rPr lang="en" dirty="0">
                <a:solidFill>
                  <a:schemeClr val="dk1"/>
                </a:solidFill>
                <a:latin typeface="Roboto"/>
                <a:ea typeface="Roboto"/>
                <a:cs typeface="Roboto"/>
                <a:sym typeface="Roboto"/>
              </a:rPr>
              <a:t>Get appointed and certified to sell Medicare</a:t>
            </a: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p:txBody>
      </p:sp>
      <p:pic>
        <p:nvPicPr>
          <p:cNvPr id="444" name="Google Shape;444;p43"/>
          <p:cNvPicPr preferRelativeResize="0"/>
          <p:nvPr/>
        </p:nvPicPr>
        <p:blipFill>
          <a:blip r:embed="rId4">
            <a:alphaModFix/>
          </a:blip>
          <a:stretch>
            <a:fillRect/>
          </a:stretch>
        </p:blipFill>
        <p:spPr>
          <a:xfrm>
            <a:off x="452788" y="2480325"/>
            <a:ext cx="5534874" cy="1534550"/>
          </a:xfrm>
          <a:prstGeom prst="rect">
            <a:avLst/>
          </a:prstGeom>
          <a:noFill/>
          <a:ln>
            <a:noFill/>
          </a:ln>
        </p:spPr>
      </p:pic>
      <p:pic>
        <p:nvPicPr>
          <p:cNvPr id="445" name="Google Shape;445;p43"/>
          <p:cNvPicPr preferRelativeResize="0"/>
          <p:nvPr/>
        </p:nvPicPr>
        <p:blipFill>
          <a:blip r:embed="rId5">
            <a:alphaModFix/>
          </a:blip>
          <a:stretch>
            <a:fillRect/>
          </a:stretch>
        </p:blipFill>
        <p:spPr>
          <a:xfrm>
            <a:off x="7719282" y="4406596"/>
            <a:ext cx="1113016" cy="423901"/>
          </a:xfrm>
          <a:prstGeom prst="rect">
            <a:avLst/>
          </a:prstGeom>
          <a:noFill/>
          <a:ln>
            <a:noFill/>
          </a:ln>
        </p:spPr>
      </p:pic>
      <p:pic>
        <p:nvPicPr>
          <p:cNvPr id="446" name="Google Shape;446;p43"/>
          <p:cNvPicPr preferRelativeResize="0"/>
          <p:nvPr/>
        </p:nvPicPr>
        <p:blipFill>
          <a:blip r:embed="rId6">
            <a:alphaModFix/>
          </a:blip>
          <a:stretch>
            <a:fillRect/>
          </a:stretch>
        </p:blipFill>
        <p:spPr>
          <a:xfrm>
            <a:off x="311700" y="4406612"/>
            <a:ext cx="951131" cy="391937"/>
          </a:xfrm>
          <a:prstGeom prst="rect">
            <a:avLst/>
          </a:prstGeom>
          <a:noFill/>
          <a:ln>
            <a:noFill/>
          </a:ln>
        </p:spPr>
      </p:pic>
      <p:sp>
        <p:nvSpPr>
          <p:cNvPr id="447" name="Google Shape;447;p43"/>
          <p:cNvSpPr/>
          <p:nvPr/>
        </p:nvSpPr>
        <p:spPr>
          <a:xfrm>
            <a:off x="387575" y="1629555"/>
            <a:ext cx="1377000" cy="12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600">
                <a:latin typeface="Roboto"/>
                <a:ea typeface="Roboto"/>
                <a:cs typeface="Roboto"/>
                <a:sym typeface="Roboto"/>
              </a:rPr>
              <a:t>Agent, Health First Agency</a:t>
            </a:r>
            <a:endParaRPr sz="600">
              <a:latin typeface="Roboto"/>
              <a:ea typeface="Roboto"/>
              <a:cs typeface="Roboto"/>
              <a:sym typeface="Roboto"/>
            </a:endParaRPr>
          </a:p>
        </p:txBody>
      </p:sp>
      <p:sp>
        <p:nvSpPr>
          <p:cNvPr id="448" name="Google Shape;448;p43"/>
          <p:cNvSpPr/>
          <p:nvPr/>
        </p:nvSpPr>
        <p:spPr>
          <a:xfrm>
            <a:off x="2249325" y="2141550"/>
            <a:ext cx="1845600" cy="285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600">
                <a:latin typeface="Roboto"/>
                <a:ea typeface="Roboto"/>
                <a:cs typeface="Roboto"/>
                <a:sym typeface="Roboto"/>
              </a:rPr>
              <a:t>Complete these items before you write your first Health First policy.</a:t>
            </a:r>
            <a:endParaRPr sz="600">
              <a:latin typeface="Roboto"/>
              <a:ea typeface="Roboto"/>
              <a:cs typeface="Roboto"/>
              <a:sym typeface="Roboto"/>
            </a:endParaRPr>
          </a:p>
        </p:txBody>
      </p:sp>
      <p:sp>
        <p:nvSpPr>
          <p:cNvPr id="449" name="Google Shape;449;p43"/>
          <p:cNvSpPr/>
          <p:nvPr/>
        </p:nvSpPr>
        <p:spPr>
          <a:xfrm>
            <a:off x="2279875" y="1908275"/>
            <a:ext cx="1769400" cy="2123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Welcome to your Broker Portal</a:t>
            </a:r>
            <a:endParaRPr/>
          </a:p>
        </p:txBody>
      </p:sp>
      <p:sp>
        <p:nvSpPr>
          <p:cNvPr id="87" name="Google Shape;87;p17"/>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 name="Google Shape;89;p17"/>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90" name="Google Shape;90;p17"/>
          <p:cNvPicPr preferRelativeResize="0"/>
          <p:nvPr/>
        </p:nvPicPr>
        <p:blipFill>
          <a:blip r:embed="rId3">
            <a:alphaModFix/>
          </a:blip>
          <a:stretch>
            <a:fillRect/>
          </a:stretch>
        </p:blipFill>
        <p:spPr>
          <a:xfrm>
            <a:off x="5469675" y="260025"/>
            <a:ext cx="2724150" cy="1819275"/>
          </a:xfrm>
          <a:prstGeom prst="rect">
            <a:avLst/>
          </a:prstGeom>
          <a:noFill/>
          <a:ln>
            <a:noFill/>
          </a:ln>
        </p:spPr>
      </p:pic>
      <p:sp>
        <p:nvSpPr>
          <p:cNvPr id="91" name="Google Shape;91;p17"/>
          <p:cNvSpPr txBox="1"/>
          <p:nvPr/>
        </p:nvSpPr>
        <p:spPr>
          <a:xfrm>
            <a:off x="386300" y="1379650"/>
            <a:ext cx="4127700" cy="48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2" name="Google Shape;92;p17"/>
          <p:cNvSpPr txBox="1"/>
          <p:nvPr/>
        </p:nvSpPr>
        <p:spPr>
          <a:xfrm>
            <a:off x="508125" y="1107350"/>
            <a:ext cx="4961550" cy="21236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As a broker, your time is valuable, so we would like to make it easy for you to access the tools you need in one location.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the Broker Portal you will be able to: </a:t>
            </a:r>
            <a:endParaRPr dirty="0"/>
          </a:p>
          <a:p>
            <a:pPr marL="457200" lvl="0" indent="-317500" algn="l" rtl="0">
              <a:spcBef>
                <a:spcPts val="0"/>
              </a:spcBef>
              <a:spcAft>
                <a:spcPts val="0"/>
              </a:spcAft>
              <a:buSzPts val="1400"/>
              <a:buChar char="●"/>
            </a:pPr>
            <a:r>
              <a:rPr lang="en" dirty="0"/>
              <a:t>Get appointed</a:t>
            </a:r>
            <a:endParaRPr dirty="0"/>
          </a:p>
          <a:p>
            <a:pPr marL="457200" lvl="0" indent="-317500" algn="l" rtl="0">
              <a:spcBef>
                <a:spcPts val="0"/>
              </a:spcBef>
              <a:spcAft>
                <a:spcPts val="0"/>
              </a:spcAft>
              <a:buSzPts val="1400"/>
              <a:buChar char="●"/>
            </a:pPr>
            <a:r>
              <a:rPr lang="en" dirty="0"/>
              <a:t>Update your account</a:t>
            </a:r>
            <a:endParaRPr dirty="0"/>
          </a:p>
          <a:p>
            <a:pPr marL="457200" lvl="0" indent="-317500" algn="l" rtl="0">
              <a:spcBef>
                <a:spcPts val="0"/>
              </a:spcBef>
              <a:spcAft>
                <a:spcPts val="0"/>
              </a:spcAft>
              <a:buSzPts val="1400"/>
              <a:buChar char="●"/>
            </a:pPr>
            <a:r>
              <a:rPr lang="en" dirty="0"/>
              <a:t>Quote &amp; enroll clients</a:t>
            </a:r>
            <a:endParaRPr dirty="0"/>
          </a:p>
          <a:p>
            <a:pPr marL="457200" lvl="0" indent="-317500" algn="l" rtl="0">
              <a:spcBef>
                <a:spcPts val="0"/>
              </a:spcBef>
              <a:spcAft>
                <a:spcPts val="0"/>
              </a:spcAft>
              <a:buSzPts val="1400"/>
              <a:buChar char="●"/>
            </a:pPr>
            <a:r>
              <a:rPr lang="en" dirty="0">
                <a:solidFill>
                  <a:schemeClr val="dk1"/>
                </a:solidFill>
              </a:rPr>
              <a:t>Review &amp; manage your BoB</a:t>
            </a:r>
            <a:endParaRPr dirty="0"/>
          </a:p>
          <a:p>
            <a:pPr marL="457200" lvl="0" indent="-317500" algn="l" rtl="0">
              <a:spcBef>
                <a:spcPts val="0"/>
              </a:spcBef>
              <a:spcAft>
                <a:spcPts val="0"/>
              </a:spcAft>
              <a:buSzPts val="1400"/>
              <a:buChar char="●"/>
            </a:pPr>
            <a:r>
              <a:rPr lang="en" dirty="0"/>
              <a:t>View commissions</a:t>
            </a:r>
            <a:endParaRPr dirty="0"/>
          </a:p>
        </p:txBody>
      </p:sp>
      <p:pic>
        <p:nvPicPr>
          <p:cNvPr id="93" name="Google Shape;93;p17"/>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94" name="Google Shape;94;p17"/>
          <p:cNvPicPr preferRelativeResize="0"/>
          <p:nvPr/>
        </p:nvPicPr>
        <p:blipFill>
          <a:blip r:embed="rId5">
            <a:alphaModFix/>
          </a:blip>
          <a:stretch>
            <a:fillRect/>
          </a:stretch>
        </p:blipFill>
        <p:spPr>
          <a:xfrm>
            <a:off x="311700" y="4406612"/>
            <a:ext cx="951131" cy="391937"/>
          </a:xfrm>
          <a:prstGeom prst="rect">
            <a:avLst/>
          </a:prstGeom>
          <a:noFill/>
          <a:ln>
            <a:noFill/>
          </a:ln>
        </p:spPr>
      </p:pic>
      <p:sp>
        <p:nvSpPr>
          <p:cNvPr id="2" name="TextBox 1">
            <a:extLst>
              <a:ext uri="{FF2B5EF4-FFF2-40B4-BE49-F238E27FC236}">
                <a16:creationId xmlns:a16="http://schemas.microsoft.com/office/drawing/2014/main" id="{3520D5C0-79C0-4055-8D32-9B42BEB41638}"/>
              </a:ext>
            </a:extLst>
          </p:cNvPr>
          <p:cNvSpPr txBox="1"/>
          <p:nvPr/>
        </p:nvSpPr>
        <p:spPr>
          <a:xfrm>
            <a:off x="512618" y="3345873"/>
            <a:ext cx="7827818" cy="1215717"/>
          </a:xfrm>
          <a:prstGeom prst="rect">
            <a:avLst/>
          </a:prstGeom>
          <a:noFill/>
        </p:spPr>
        <p:txBody>
          <a:bodyPr wrap="square" rtlCol="0">
            <a:spAutoFit/>
          </a:bodyPr>
          <a:lstStyle/>
          <a:p>
            <a:r>
              <a:rPr lang="en-US" dirty="0"/>
              <a:t>If you have any questions on the above, please reach out to the Oscar Broker Support team at </a:t>
            </a:r>
            <a:r>
              <a:rPr lang="en-US" sz="1500" u="sng" dirty="0">
                <a:solidFill>
                  <a:schemeClr val="accent5"/>
                </a:solidFill>
                <a:latin typeface="Roboto"/>
                <a:ea typeface="Roboto"/>
                <a:cs typeface="Roboto"/>
                <a:sym typeface="Roboto"/>
                <a:hlinkClick r:id="rId6">
                  <a:extLst>
                    <a:ext uri="{A12FA001-AC4F-418D-AE19-62706E023703}">
                      <ahyp:hlinkClr xmlns:ahyp="http://schemas.microsoft.com/office/drawing/2018/hyperlinkcolor" val="tx"/>
                    </a:ext>
                  </a:extLst>
                </a:hlinkClick>
              </a:rPr>
              <a:t>hf-brokers@plusoscar.com</a:t>
            </a:r>
            <a:r>
              <a:rPr lang="en-US" sz="1500" u="sng" dirty="0">
                <a:solidFill>
                  <a:schemeClr val="accent5"/>
                </a:solidFill>
                <a:latin typeface="Roboto"/>
                <a:ea typeface="Roboto"/>
                <a:cs typeface="Roboto"/>
                <a:sym typeface="Roboto"/>
              </a:rPr>
              <a:t>,</a:t>
            </a:r>
          </a:p>
          <a:p>
            <a:endParaRPr lang="en-US" sz="1500" u="sng" dirty="0">
              <a:solidFill>
                <a:schemeClr val="accent5"/>
              </a:solidFill>
              <a:latin typeface="Roboto"/>
              <a:ea typeface="Roboto"/>
              <a:sym typeface="Roboto"/>
            </a:endParaRPr>
          </a:p>
          <a:p>
            <a:r>
              <a:rPr lang="en-US" dirty="0">
                <a:sym typeface="Roboto"/>
              </a:rPr>
              <a:t>or Health First Broker Services at 321.434.5265 or </a:t>
            </a:r>
            <a:r>
              <a:rPr lang="en-US" dirty="0">
                <a:sym typeface="Roboto"/>
                <a:hlinkClick r:id="rId7"/>
              </a:rPr>
              <a:t>HFBroker@HF.org</a:t>
            </a:r>
            <a:r>
              <a:rPr lang="en-US" dirty="0">
                <a:sym typeface="Roboto"/>
              </a:rPr>
              <a:t> </a:t>
            </a:r>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Broker Account: Start selling</a:t>
            </a:r>
            <a:endParaRPr/>
          </a:p>
        </p:txBody>
      </p:sp>
      <p:sp>
        <p:nvSpPr>
          <p:cNvPr id="455" name="Google Shape;455;p44"/>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4"/>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7" name="Google Shape;457;p44"/>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458" name="Google Shape;458;p44"/>
          <p:cNvSpPr/>
          <p:nvPr/>
        </p:nvSpPr>
        <p:spPr>
          <a:xfrm rot="5400000">
            <a:off x="1824580" y="2334175"/>
            <a:ext cx="2766600" cy="384000"/>
          </a:xfrm>
          <a:prstGeom prst="triangle">
            <a:avLst>
              <a:gd name="adj" fmla="val 50095"/>
            </a:avLst>
          </a:prstGeom>
          <a:solidFill>
            <a:srgbClr val="CCCC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4"/>
          <p:cNvSpPr txBox="1"/>
          <p:nvPr/>
        </p:nvSpPr>
        <p:spPr>
          <a:xfrm>
            <a:off x="3476075" y="3454750"/>
            <a:ext cx="4341000" cy="7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latin typeface="Roboto"/>
                <a:ea typeface="Roboto"/>
                <a:cs typeface="Roboto"/>
                <a:sym typeface="Roboto"/>
              </a:rPr>
              <a:t>Upload proof of E&amp;O coverage </a:t>
            </a:r>
            <a:r>
              <a:rPr lang="en" dirty="0">
                <a:solidFill>
                  <a:schemeClr val="dk1"/>
                </a:solidFill>
                <a:latin typeface="Roboto"/>
                <a:ea typeface="Roboto"/>
                <a:cs typeface="Roboto"/>
                <a:sym typeface="Roboto"/>
              </a:rPr>
              <a:t>will ask you to upload your E&amp;O document, select who the policy covers, and enter the dates for which the policy is valid for. </a:t>
            </a:r>
            <a:endParaRPr dirty="0">
              <a:solidFill>
                <a:schemeClr val="dk1"/>
              </a:solidFill>
              <a:latin typeface="Roboto"/>
              <a:ea typeface="Roboto"/>
              <a:cs typeface="Roboto"/>
              <a:sym typeface="Roboto"/>
            </a:endParaRPr>
          </a:p>
          <a:p>
            <a:pPr marL="0" lvl="0" indent="0" algn="l" rtl="0">
              <a:spcBef>
                <a:spcPts val="0"/>
              </a:spcBef>
              <a:spcAft>
                <a:spcPts val="0"/>
              </a:spcAft>
              <a:buNone/>
            </a:pPr>
            <a:endParaRPr b="1" dirty="0">
              <a:solidFill>
                <a:schemeClr val="dk1"/>
              </a:solidFill>
              <a:latin typeface="Roboto"/>
              <a:ea typeface="Roboto"/>
              <a:cs typeface="Roboto"/>
              <a:sym typeface="Roboto"/>
            </a:endParaRPr>
          </a:p>
          <a:p>
            <a:pPr marL="0" lvl="0" indent="0" algn="l" rtl="0">
              <a:spcBef>
                <a:spcPts val="0"/>
              </a:spcBef>
              <a:spcAft>
                <a:spcPts val="0"/>
              </a:spcAft>
              <a:buNone/>
            </a:pPr>
            <a:r>
              <a:rPr lang="en" dirty="0">
                <a:solidFill>
                  <a:schemeClr val="dk1"/>
                </a:solidFill>
                <a:latin typeface="Roboto"/>
                <a:ea typeface="Roboto"/>
                <a:cs typeface="Roboto"/>
                <a:sym typeface="Roboto"/>
              </a:rPr>
              <a:t>To edit or remove the current E&amp;O document, you will need to email: </a:t>
            </a:r>
            <a:r>
              <a:rPr lang="en" u="sng" dirty="0">
                <a:solidFill>
                  <a:schemeClr val="accent5"/>
                </a:solidFill>
                <a:latin typeface="Roboto"/>
                <a:ea typeface="Roboto"/>
                <a:cs typeface="Roboto"/>
                <a:sym typeface="Roboto"/>
                <a:hlinkClick r:id="rId3">
                  <a:extLst>
                    <a:ext uri="{A12FA001-AC4F-418D-AE19-62706E023703}">
                      <ahyp:hlinkClr xmlns:ahyp="http://schemas.microsoft.com/office/drawing/2018/hyperlinkcolor" val="tx"/>
                    </a:ext>
                  </a:extLst>
                </a:hlinkClick>
              </a:rPr>
              <a:t>hf-brokers@plusoscar.com</a:t>
            </a:r>
            <a:r>
              <a:rPr lang="en" b="1" dirty="0">
                <a:solidFill>
                  <a:schemeClr val="dk1"/>
                </a:solidFill>
                <a:latin typeface="Roboto"/>
                <a:ea typeface="Roboto"/>
                <a:cs typeface="Roboto"/>
                <a:sym typeface="Roboto"/>
              </a:rPr>
              <a:t> </a:t>
            </a:r>
            <a:endParaRPr b="1" i="1" dirty="0">
              <a:solidFill>
                <a:schemeClr val="dk1"/>
              </a:solidFill>
              <a:latin typeface="Roboto"/>
              <a:ea typeface="Roboto"/>
              <a:cs typeface="Roboto"/>
              <a:sym typeface="Roboto"/>
            </a:endParaRPr>
          </a:p>
        </p:txBody>
      </p:sp>
      <p:sp>
        <p:nvSpPr>
          <p:cNvPr id="460" name="Google Shape;460;p44"/>
          <p:cNvSpPr txBox="1"/>
          <p:nvPr/>
        </p:nvSpPr>
        <p:spPr>
          <a:xfrm>
            <a:off x="3614150" y="1711275"/>
            <a:ext cx="29781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434343"/>
                </a:solidFill>
              </a:rPr>
              <a:t>In order to edit or remove your current proof of errors &amp; omissions coverage, please email </a:t>
            </a:r>
            <a:r>
              <a:rPr lang="en" sz="700" u="sng">
                <a:solidFill>
                  <a:srgbClr val="0000FF"/>
                </a:solidFill>
                <a:latin typeface="Roboto"/>
                <a:ea typeface="Roboto"/>
                <a:cs typeface="Roboto"/>
                <a:sym typeface="Roboto"/>
                <a:hlinkClick r:id="rId3">
                  <a:extLst>
                    <a:ext uri="{A12FA001-AC4F-418D-AE19-62706E023703}">
                      <ahyp:hlinkClr xmlns:ahyp="http://schemas.microsoft.com/office/drawing/2018/hyperlinkcolor" val="tx"/>
                    </a:ext>
                  </a:extLst>
                </a:hlinkClick>
              </a:rPr>
              <a:t>@plusoscar.com</a:t>
            </a:r>
            <a:endParaRPr/>
          </a:p>
        </p:txBody>
      </p:sp>
      <p:pic>
        <p:nvPicPr>
          <p:cNvPr id="461" name="Google Shape;461;p44"/>
          <p:cNvPicPr preferRelativeResize="0"/>
          <p:nvPr/>
        </p:nvPicPr>
        <p:blipFill>
          <a:blip r:embed="rId4">
            <a:alphaModFix/>
          </a:blip>
          <a:stretch>
            <a:fillRect/>
          </a:stretch>
        </p:blipFill>
        <p:spPr>
          <a:xfrm>
            <a:off x="219925" y="1079025"/>
            <a:ext cx="2644600" cy="2955729"/>
          </a:xfrm>
          <a:prstGeom prst="rect">
            <a:avLst/>
          </a:prstGeom>
          <a:noFill/>
          <a:ln>
            <a:noFill/>
          </a:ln>
          <a:effectLst>
            <a:outerShdw blurRad="57150" dist="19050" dir="5400000" algn="bl" rotWithShape="0">
              <a:srgbClr val="000000">
                <a:alpha val="50000"/>
              </a:srgbClr>
            </a:outerShdw>
          </a:effectLst>
        </p:spPr>
      </p:pic>
      <p:sp>
        <p:nvSpPr>
          <p:cNvPr id="462" name="Google Shape;462;p44"/>
          <p:cNvSpPr/>
          <p:nvPr/>
        </p:nvSpPr>
        <p:spPr>
          <a:xfrm>
            <a:off x="418875" y="1921700"/>
            <a:ext cx="2305800" cy="453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3" name="Google Shape;463;p44"/>
          <p:cNvPicPr preferRelativeResize="0"/>
          <p:nvPr/>
        </p:nvPicPr>
        <p:blipFill>
          <a:blip r:embed="rId5">
            <a:alphaModFix/>
          </a:blip>
          <a:stretch>
            <a:fillRect/>
          </a:stretch>
        </p:blipFill>
        <p:spPr>
          <a:xfrm>
            <a:off x="3552280" y="968475"/>
            <a:ext cx="3733724" cy="2489150"/>
          </a:xfrm>
          <a:prstGeom prst="rect">
            <a:avLst/>
          </a:prstGeom>
          <a:noFill/>
          <a:ln>
            <a:noFill/>
          </a:ln>
          <a:effectLst>
            <a:outerShdw blurRad="57150" dist="19050" dir="5400000" algn="bl" rotWithShape="0">
              <a:srgbClr val="000000">
                <a:alpha val="50000"/>
              </a:srgbClr>
            </a:outerShdw>
          </a:effectLst>
        </p:spPr>
      </p:pic>
      <p:pic>
        <p:nvPicPr>
          <p:cNvPr id="464" name="Google Shape;464;p44"/>
          <p:cNvPicPr preferRelativeResize="0"/>
          <p:nvPr/>
        </p:nvPicPr>
        <p:blipFill>
          <a:blip r:embed="rId6">
            <a:alphaModFix/>
          </a:blip>
          <a:stretch>
            <a:fillRect/>
          </a:stretch>
        </p:blipFill>
        <p:spPr>
          <a:xfrm>
            <a:off x="7719282" y="4406596"/>
            <a:ext cx="1113016" cy="423901"/>
          </a:xfrm>
          <a:prstGeom prst="rect">
            <a:avLst/>
          </a:prstGeom>
          <a:noFill/>
          <a:ln>
            <a:noFill/>
          </a:ln>
        </p:spPr>
      </p:pic>
      <p:pic>
        <p:nvPicPr>
          <p:cNvPr id="465" name="Google Shape;465;p44"/>
          <p:cNvPicPr preferRelativeResize="0"/>
          <p:nvPr/>
        </p:nvPicPr>
        <p:blipFill>
          <a:blip r:embed="rId7">
            <a:alphaModFix/>
          </a:blip>
          <a:stretch>
            <a:fillRect/>
          </a:stretch>
        </p:blipFill>
        <p:spPr>
          <a:xfrm>
            <a:off x="311700" y="4406612"/>
            <a:ext cx="951131" cy="391937"/>
          </a:xfrm>
          <a:prstGeom prst="rect">
            <a:avLst/>
          </a:prstGeom>
          <a:noFill/>
          <a:ln>
            <a:noFill/>
          </a:ln>
        </p:spPr>
      </p:pic>
      <p:sp>
        <p:nvSpPr>
          <p:cNvPr id="466" name="Google Shape;466;p44"/>
          <p:cNvSpPr/>
          <p:nvPr/>
        </p:nvSpPr>
        <p:spPr>
          <a:xfrm>
            <a:off x="235500" y="1351200"/>
            <a:ext cx="2644500" cy="423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850">
                <a:solidFill>
                  <a:srgbClr val="434343"/>
                </a:solidFill>
                <a:latin typeface="Roboto"/>
                <a:ea typeface="Roboto"/>
                <a:cs typeface="Roboto"/>
                <a:sym typeface="Roboto"/>
              </a:rPr>
              <a:t>Complete these items before you write your first Health First policy.</a:t>
            </a:r>
            <a:endParaRPr sz="850">
              <a:solidFill>
                <a:srgbClr val="434343"/>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Broker Account: Start selling</a:t>
            </a:r>
            <a:endParaRPr/>
          </a:p>
        </p:txBody>
      </p:sp>
      <p:sp>
        <p:nvSpPr>
          <p:cNvPr id="472" name="Google Shape;472;p45"/>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5"/>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45"/>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475" name="Google Shape;475;p45"/>
          <p:cNvSpPr/>
          <p:nvPr/>
        </p:nvSpPr>
        <p:spPr>
          <a:xfrm rot="5400000">
            <a:off x="1824580" y="2334175"/>
            <a:ext cx="2766600" cy="384000"/>
          </a:xfrm>
          <a:prstGeom prst="triangle">
            <a:avLst>
              <a:gd name="adj" fmla="val 50095"/>
            </a:avLst>
          </a:prstGeom>
          <a:solidFill>
            <a:srgbClr val="CCCC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5"/>
          <p:cNvSpPr txBox="1"/>
          <p:nvPr/>
        </p:nvSpPr>
        <p:spPr>
          <a:xfrm>
            <a:off x="6662400" y="1142875"/>
            <a:ext cx="2481600" cy="76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dk1"/>
                </a:solidFill>
                <a:latin typeface="Roboto"/>
                <a:ea typeface="Roboto"/>
                <a:cs typeface="Roboto"/>
                <a:sym typeface="Roboto"/>
              </a:rPr>
              <a:t>Sign producer agreement</a:t>
            </a:r>
            <a:r>
              <a:rPr lang="en" dirty="0">
                <a:solidFill>
                  <a:schemeClr val="dk1"/>
                </a:solidFill>
                <a:latin typeface="Roboto"/>
                <a:ea typeface="Roboto"/>
                <a:cs typeface="Roboto"/>
                <a:sym typeface="Roboto"/>
              </a:rPr>
              <a:t> will prompt you to review, and digitally sign the Health First producer agreement. </a:t>
            </a:r>
          </a:p>
          <a:p>
            <a:pPr marL="0" lvl="0" indent="0" algn="l" rtl="0">
              <a:spcBef>
                <a:spcPts val="0"/>
              </a:spcBef>
              <a:spcAft>
                <a:spcPts val="0"/>
              </a:spcAft>
              <a:buNone/>
            </a:pPr>
            <a:endParaRPr lang="en" i="1" dirty="0">
              <a:solidFill>
                <a:schemeClr val="dk1"/>
              </a:solidFill>
              <a:latin typeface="Roboto"/>
              <a:ea typeface="Roboto"/>
              <a:cs typeface="Roboto"/>
              <a:sym typeface="Roboto"/>
            </a:endParaRPr>
          </a:p>
          <a:p>
            <a:pPr marL="0" lvl="0" indent="0" algn="l" rtl="0">
              <a:spcBef>
                <a:spcPts val="0"/>
              </a:spcBef>
              <a:spcAft>
                <a:spcPts val="0"/>
              </a:spcAft>
              <a:buNone/>
            </a:pPr>
            <a:r>
              <a:rPr lang="en" dirty="0">
                <a:solidFill>
                  <a:schemeClr val="dk1"/>
                </a:solidFill>
                <a:latin typeface="Roboto"/>
                <a:ea typeface="Roboto"/>
                <a:cs typeface="Roboto"/>
                <a:sym typeface="Roboto"/>
              </a:rPr>
              <a:t>Note: the Commission Schedule is part of this agreement </a:t>
            </a:r>
            <a:endParaRPr dirty="0">
              <a:solidFill>
                <a:schemeClr val="dk1"/>
              </a:solidFill>
              <a:latin typeface="Roboto"/>
              <a:ea typeface="Roboto"/>
              <a:cs typeface="Roboto"/>
              <a:sym typeface="Roboto"/>
            </a:endParaRPr>
          </a:p>
        </p:txBody>
      </p:sp>
      <p:pic>
        <p:nvPicPr>
          <p:cNvPr id="477" name="Google Shape;477;p45"/>
          <p:cNvPicPr preferRelativeResize="0"/>
          <p:nvPr/>
        </p:nvPicPr>
        <p:blipFill>
          <a:blip r:embed="rId3">
            <a:alphaModFix/>
          </a:blip>
          <a:stretch>
            <a:fillRect/>
          </a:stretch>
        </p:blipFill>
        <p:spPr>
          <a:xfrm>
            <a:off x="219925" y="1079025"/>
            <a:ext cx="2644600" cy="2955729"/>
          </a:xfrm>
          <a:prstGeom prst="rect">
            <a:avLst/>
          </a:prstGeom>
          <a:noFill/>
          <a:ln>
            <a:noFill/>
          </a:ln>
          <a:effectLst>
            <a:outerShdw blurRad="57150" dist="19050" dir="5400000" algn="bl" rotWithShape="0">
              <a:srgbClr val="000000">
                <a:alpha val="50000"/>
              </a:srgbClr>
            </a:outerShdw>
          </a:effectLst>
        </p:spPr>
      </p:pic>
      <p:sp>
        <p:nvSpPr>
          <p:cNvPr id="478" name="Google Shape;478;p45"/>
          <p:cNvSpPr/>
          <p:nvPr/>
        </p:nvSpPr>
        <p:spPr>
          <a:xfrm>
            <a:off x="418875" y="2455100"/>
            <a:ext cx="2305800" cy="453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9" name="Google Shape;479;p45"/>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480" name="Google Shape;480;p45"/>
          <p:cNvPicPr preferRelativeResize="0"/>
          <p:nvPr/>
        </p:nvPicPr>
        <p:blipFill>
          <a:blip r:embed="rId5">
            <a:alphaModFix/>
          </a:blip>
          <a:stretch>
            <a:fillRect/>
          </a:stretch>
        </p:blipFill>
        <p:spPr>
          <a:xfrm>
            <a:off x="311700" y="4406612"/>
            <a:ext cx="951131" cy="391937"/>
          </a:xfrm>
          <a:prstGeom prst="rect">
            <a:avLst/>
          </a:prstGeom>
          <a:noFill/>
          <a:ln>
            <a:noFill/>
          </a:ln>
        </p:spPr>
      </p:pic>
      <p:pic>
        <p:nvPicPr>
          <p:cNvPr id="481" name="Google Shape;481;p45"/>
          <p:cNvPicPr preferRelativeResize="0"/>
          <p:nvPr/>
        </p:nvPicPr>
        <p:blipFill>
          <a:blip r:embed="rId6">
            <a:alphaModFix/>
          </a:blip>
          <a:stretch>
            <a:fillRect/>
          </a:stretch>
        </p:blipFill>
        <p:spPr>
          <a:xfrm>
            <a:off x="3552280" y="990475"/>
            <a:ext cx="2957720" cy="3506789"/>
          </a:xfrm>
          <a:prstGeom prst="rect">
            <a:avLst/>
          </a:prstGeom>
          <a:noFill/>
          <a:ln>
            <a:noFill/>
          </a:ln>
          <a:effectLst>
            <a:outerShdw blurRad="57150" dist="19050" dir="5400000" algn="bl" rotWithShape="0">
              <a:srgbClr val="000000">
                <a:alpha val="50000"/>
              </a:srgbClr>
            </a:outerShdw>
          </a:effectLst>
        </p:spPr>
      </p:pic>
      <p:sp>
        <p:nvSpPr>
          <p:cNvPr id="482" name="Google Shape;482;p45"/>
          <p:cNvSpPr/>
          <p:nvPr/>
        </p:nvSpPr>
        <p:spPr>
          <a:xfrm>
            <a:off x="235500" y="1351200"/>
            <a:ext cx="2627980" cy="423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850">
                <a:solidFill>
                  <a:srgbClr val="434343"/>
                </a:solidFill>
                <a:latin typeface="Roboto"/>
                <a:ea typeface="Roboto"/>
                <a:cs typeface="Roboto"/>
                <a:sym typeface="Roboto"/>
              </a:rPr>
              <a:t>Complete these items before you write your first Health First policy.</a:t>
            </a:r>
            <a:endParaRPr sz="850">
              <a:solidFill>
                <a:srgbClr val="434343"/>
              </a:solidFill>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Broker Account: Start selling</a:t>
            </a:r>
            <a:endParaRPr/>
          </a:p>
        </p:txBody>
      </p:sp>
      <p:sp>
        <p:nvSpPr>
          <p:cNvPr id="488" name="Google Shape;488;p46"/>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6"/>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0" name="Google Shape;490;p46"/>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491" name="Google Shape;491;p46"/>
          <p:cNvSpPr/>
          <p:nvPr/>
        </p:nvSpPr>
        <p:spPr>
          <a:xfrm rot="5400000">
            <a:off x="1824580" y="2334175"/>
            <a:ext cx="2766600" cy="384000"/>
          </a:xfrm>
          <a:prstGeom prst="triangle">
            <a:avLst>
              <a:gd name="adj" fmla="val 50095"/>
            </a:avLst>
          </a:prstGeom>
          <a:solidFill>
            <a:srgbClr val="CCCC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2" name="Google Shape;492;p46"/>
          <p:cNvPicPr preferRelativeResize="0"/>
          <p:nvPr/>
        </p:nvPicPr>
        <p:blipFill>
          <a:blip r:embed="rId3">
            <a:alphaModFix/>
          </a:blip>
          <a:stretch>
            <a:fillRect/>
          </a:stretch>
        </p:blipFill>
        <p:spPr>
          <a:xfrm>
            <a:off x="219925" y="1079025"/>
            <a:ext cx="2644600" cy="2955729"/>
          </a:xfrm>
          <a:prstGeom prst="rect">
            <a:avLst/>
          </a:prstGeom>
          <a:noFill/>
          <a:ln>
            <a:noFill/>
          </a:ln>
          <a:effectLst>
            <a:outerShdw blurRad="57150" dist="19050" dir="5400000" algn="bl" rotWithShape="0">
              <a:srgbClr val="000000">
                <a:alpha val="50000"/>
              </a:srgbClr>
            </a:outerShdw>
          </a:effectLst>
        </p:spPr>
      </p:pic>
      <p:sp>
        <p:nvSpPr>
          <p:cNvPr id="493" name="Google Shape;493;p46"/>
          <p:cNvSpPr/>
          <p:nvPr/>
        </p:nvSpPr>
        <p:spPr>
          <a:xfrm>
            <a:off x="418875" y="2912300"/>
            <a:ext cx="2305800" cy="453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4" name="Google Shape;494;p46"/>
          <p:cNvPicPr preferRelativeResize="0"/>
          <p:nvPr/>
        </p:nvPicPr>
        <p:blipFill>
          <a:blip r:embed="rId4">
            <a:alphaModFix/>
          </a:blip>
          <a:stretch>
            <a:fillRect/>
          </a:stretch>
        </p:blipFill>
        <p:spPr>
          <a:xfrm>
            <a:off x="3417551" y="1194946"/>
            <a:ext cx="5506524" cy="1537625"/>
          </a:xfrm>
          <a:prstGeom prst="rect">
            <a:avLst/>
          </a:prstGeom>
          <a:noFill/>
          <a:ln>
            <a:noFill/>
          </a:ln>
          <a:effectLst>
            <a:outerShdw blurRad="57150" dist="19050" dir="5400000" algn="bl" rotWithShape="0">
              <a:srgbClr val="000000">
                <a:alpha val="50000"/>
              </a:srgbClr>
            </a:outerShdw>
          </a:effectLst>
        </p:spPr>
      </p:pic>
      <p:sp>
        <p:nvSpPr>
          <p:cNvPr id="495" name="Google Shape;495;p46"/>
          <p:cNvSpPr txBox="1"/>
          <p:nvPr/>
        </p:nvSpPr>
        <p:spPr>
          <a:xfrm>
            <a:off x="3399881" y="2868157"/>
            <a:ext cx="5283299"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latin typeface="Roboto"/>
                <a:ea typeface="Roboto"/>
                <a:cs typeface="Roboto"/>
                <a:sym typeface="Roboto"/>
              </a:rPr>
              <a:t>To </a:t>
            </a:r>
            <a:r>
              <a:rPr lang="en" b="1" dirty="0">
                <a:solidFill>
                  <a:schemeClr val="dk1"/>
                </a:solidFill>
                <a:latin typeface="Roboto"/>
                <a:ea typeface="Roboto"/>
                <a:cs typeface="Roboto"/>
                <a:sym typeface="Roboto"/>
              </a:rPr>
              <a:t>get appointed to sell IFP</a:t>
            </a:r>
            <a:r>
              <a:rPr lang="en" dirty="0">
                <a:solidFill>
                  <a:schemeClr val="dk1"/>
                </a:solidFill>
                <a:latin typeface="Roboto"/>
                <a:ea typeface="Roboto"/>
                <a:cs typeface="Roboto"/>
                <a:sym typeface="Roboto"/>
              </a:rPr>
              <a:t>, you will be able to request your FL appointment and have it processed within 5-7 business days. </a:t>
            </a:r>
            <a:endParaRPr dirty="0">
              <a:solidFill>
                <a:schemeClr val="dk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a:p>
            <a:pPr marL="0" lvl="0" indent="0" algn="l" rtl="0">
              <a:spcBef>
                <a:spcPts val="0"/>
              </a:spcBef>
              <a:spcAft>
                <a:spcPts val="0"/>
              </a:spcAft>
              <a:buNone/>
            </a:pPr>
            <a:r>
              <a:rPr lang="en" dirty="0">
                <a:solidFill>
                  <a:schemeClr val="dk1"/>
                </a:solidFill>
                <a:latin typeface="Roboto"/>
                <a:ea typeface="Roboto"/>
                <a:cs typeface="Roboto"/>
                <a:sym typeface="Roboto"/>
              </a:rPr>
              <a:t>Additional details to be shared in the </a:t>
            </a:r>
            <a:r>
              <a:rPr lang="en" b="1" dirty="0">
                <a:solidFill>
                  <a:schemeClr val="dk1"/>
                </a:solidFill>
                <a:latin typeface="Roboto"/>
                <a:ea typeface="Roboto"/>
                <a:cs typeface="Roboto"/>
                <a:sym typeface="Roboto"/>
              </a:rPr>
              <a:t>How to Get Appointed</a:t>
            </a:r>
            <a:r>
              <a:rPr lang="en" dirty="0">
                <a:solidFill>
                  <a:schemeClr val="dk1"/>
                </a:solidFill>
                <a:latin typeface="Roboto"/>
                <a:ea typeface="Roboto"/>
                <a:cs typeface="Roboto"/>
                <a:sym typeface="Roboto"/>
              </a:rPr>
              <a:t> supplementary training.</a:t>
            </a:r>
          </a:p>
        </p:txBody>
      </p:sp>
      <p:pic>
        <p:nvPicPr>
          <p:cNvPr id="496" name="Google Shape;496;p46"/>
          <p:cNvPicPr preferRelativeResize="0"/>
          <p:nvPr/>
        </p:nvPicPr>
        <p:blipFill>
          <a:blip r:embed="rId5">
            <a:alphaModFix/>
          </a:blip>
          <a:stretch>
            <a:fillRect/>
          </a:stretch>
        </p:blipFill>
        <p:spPr>
          <a:xfrm>
            <a:off x="7719282" y="4406596"/>
            <a:ext cx="1113016" cy="423901"/>
          </a:xfrm>
          <a:prstGeom prst="rect">
            <a:avLst/>
          </a:prstGeom>
          <a:noFill/>
          <a:ln>
            <a:noFill/>
          </a:ln>
        </p:spPr>
      </p:pic>
      <p:pic>
        <p:nvPicPr>
          <p:cNvPr id="497" name="Google Shape;497;p46"/>
          <p:cNvPicPr preferRelativeResize="0"/>
          <p:nvPr/>
        </p:nvPicPr>
        <p:blipFill>
          <a:blip r:embed="rId6">
            <a:alphaModFix/>
          </a:blip>
          <a:stretch>
            <a:fillRect/>
          </a:stretch>
        </p:blipFill>
        <p:spPr>
          <a:xfrm>
            <a:off x="311700" y="4406612"/>
            <a:ext cx="951131" cy="391937"/>
          </a:xfrm>
          <a:prstGeom prst="rect">
            <a:avLst/>
          </a:prstGeom>
          <a:noFill/>
          <a:ln>
            <a:noFill/>
          </a:ln>
        </p:spPr>
      </p:pic>
      <p:sp>
        <p:nvSpPr>
          <p:cNvPr id="498" name="Google Shape;498;p46"/>
          <p:cNvSpPr/>
          <p:nvPr/>
        </p:nvSpPr>
        <p:spPr>
          <a:xfrm>
            <a:off x="235500" y="1351200"/>
            <a:ext cx="2549264" cy="423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850">
                <a:solidFill>
                  <a:srgbClr val="434343"/>
                </a:solidFill>
                <a:latin typeface="Roboto"/>
                <a:ea typeface="Roboto"/>
                <a:cs typeface="Roboto"/>
                <a:sym typeface="Roboto"/>
              </a:rPr>
              <a:t>Complete these items before you write your first Health First policy.</a:t>
            </a:r>
            <a:endParaRPr sz="850">
              <a:solidFill>
                <a:srgbClr val="434343"/>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Broker Account: Start selling</a:t>
            </a:r>
            <a:endParaRPr/>
          </a:p>
        </p:txBody>
      </p:sp>
      <p:sp>
        <p:nvSpPr>
          <p:cNvPr id="504" name="Google Shape;504;p47"/>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7"/>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6" name="Google Shape;506;p47"/>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507" name="Google Shape;507;p47"/>
          <p:cNvSpPr/>
          <p:nvPr/>
        </p:nvSpPr>
        <p:spPr>
          <a:xfrm rot="5400000">
            <a:off x="1824580" y="2334175"/>
            <a:ext cx="2766600" cy="384000"/>
          </a:xfrm>
          <a:prstGeom prst="triangle">
            <a:avLst>
              <a:gd name="adj" fmla="val 50095"/>
            </a:avLst>
          </a:prstGeom>
          <a:solidFill>
            <a:srgbClr val="CCCC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8" name="Google Shape;508;p47"/>
          <p:cNvPicPr preferRelativeResize="0"/>
          <p:nvPr/>
        </p:nvPicPr>
        <p:blipFill>
          <a:blip r:embed="rId3">
            <a:alphaModFix/>
          </a:blip>
          <a:stretch>
            <a:fillRect/>
          </a:stretch>
        </p:blipFill>
        <p:spPr>
          <a:xfrm>
            <a:off x="219925" y="1079025"/>
            <a:ext cx="2644600" cy="2955729"/>
          </a:xfrm>
          <a:prstGeom prst="rect">
            <a:avLst/>
          </a:prstGeom>
          <a:noFill/>
          <a:ln>
            <a:noFill/>
          </a:ln>
          <a:effectLst>
            <a:outerShdw blurRad="57150" dist="19050" dir="5400000" algn="bl" rotWithShape="0">
              <a:srgbClr val="000000">
                <a:alpha val="50000"/>
              </a:srgbClr>
            </a:outerShdw>
          </a:effectLst>
        </p:spPr>
      </p:pic>
      <p:sp>
        <p:nvSpPr>
          <p:cNvPr id="509" name="Google Shape;509;p47"/>
          <p:cNvSpPr/>
          <p:nvPr/>
        </p:nvSpPr>
        <p:spPr>
          <a:xfrm>
            <a:off x="418875" y="3445700"/>
            <a:ext cx="2305800" cy="453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7"/>
          <p:cNvSpPr txBox="1"/>
          <p:nvPr/>
        </p:nvSpPr>
        <p:spPr>
          <a:xfrm>
            <a:off x="3399880" y="2847066"/>
            <a:ext cx="5198065" cy="19081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latin typeface="Roboto"/>
                <a:ea typeface="Roboto"/>
                <a:cs typeface="Roboto"/>
                <a:sym typeface="Roboto"/>
              </a:rPr>
              <a:t>To </a:t>
            </a:r>
            <a:r>
              <a:rPr lang="en" b="1" dirty="0">
                <a:solidFill>
                  <a:schemeClr val="dk1"/>
                </a:solidFill>
                <a:latin typeface="Roboto"/>
                <a:ea typeface="Roboto"/>
                <a:cs typeface="Roboto"/>
                <a:sym typeface="Roboto"/>
              </a:rPr>
              <a:t>get certified to sell Medicare,</a:t>
            </a:r>
            <a:r>
              <a:rPr lang="en" dirty="0">
                <a:solidFill>
                  <a:schemeClr val="dk1"/>
                </a:solidFill>
                <a:latin typeface="Roboto"/>
                <a:ea typeface="Roboto"/>
                <a:cs typeface="Roboto"/>
                <a:sym typeface="Roboto"/>
              </a:rPr>
              <a:t> you will be able to begin the certification process to sell 2022 Medicare Advantage plans.</a:t>
            </a:r>
          </a:p>
          <a:p>
            <a:pPr marL="0" lvl="0" indent="0" algn="l" rtl="0">
              <a:spcBef>
                <a:spcPts val="0"/>
              </a:spcBef>
              <a:spcAft>
                <a:spcPts val="0"/>
              </a:spcAft>
              <a:buNone/>
            </a:pPr>
            <a:r>
              <a:rPr lang="en" dirty="0">
                <a:solidFill>
                  <a:schemeClr val="dk1"/>
                </a:solidFill>
                <a:latin typeface="Roboto"/>
                <a:ea typeface="Roboto"/>
                <a:cs typeface="Roboto"/>
                <a:sym typeface="Roboto"/>
              </a:rPr>
              <a:t>Appointment and certification will take place for MA in this step. </a:t>
            </a:r>
            <a:endParaRPr dirty="0">
              <a:solidFill>
                <a:schemeClr val="dk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a:p>
            <a:pPr marL="0" lvl="0" indent="0" algn="l" rtl="0">
              <a:spcBef>
                <a:spcPts val="0"/>
              </a:spcBef>
              <a:spcAft>
                <a:spcPts val="0"/>
              </a:spcAft>
              <a:buNone/>
            </a:pPr>
            <a:r>
              <a:rPr lang="en" dirty="0">
                <a:solidFill>
                  <a:schemeClr val="dk1"/>
                </a:solidFill>
                <a:latin typeface="Roboto"/>
                <a:ea typeface="Roboto"/>
                <a:cs typeface="Roboto"/>
                <a:sym typeface="Roboto"/>
              </a:rPr>
              <a:t>Additional details to be shared in the </a:t>
            </a:r>
            <a:r>
              <a:rPr lang="en" b="1" dirty="0">
                <a:solidFill>
                  <a:schemeClr val="dk1"/>
                </a:solidFill>
                <a:latin typeface="Roboto"/>
                <a:ea typeface="Roboto"/>
                <a:cs typeface="Roboto"/>
                <a:sym typeface="Roboto"/>
              </a:rPr>
              <a:t>How to Get Appointed</a:t>
            </a:r>
            <a:r>
              <a:rPr lang="en" dirty="0">
                <a:solidFill>
                  <a:schemeClr val="dk1"/>
                </a:solidFill>
                <a:latin typeface="Roboto"/>
                <a:ea typeface="Roboto"/>
                <a:cs typeface="Roboto"/>
                <a:sym typeface="Roboto"/>
              </a:rPr>
              <a:t> supplementary training.</a:t>
            </a:r>
          </a:p>
          <a:p>
            <a:pPr marL="0" lvl="0" indent="0" algn="l" rtl="0">
              <a:spcBef>
                <a:spcPts val="0"/>
              </a:spcBef>
              <a:spcAft>
                <a:spcPts val="0"/>
              </a:spcAft>
              <a:buNone/>
            </a:pPr>
            <a:endParaRPr lang="en" dirty="0">
              <a:solidFill>
                <a:schemeClr val="dk1"/>
              </a:solidFill>
              <a:latin typeface="Roboto"/>
              <a:ea typeface="Roboto"/>
              <a:cs typeface="Roboto"/>
              <a:sym typeface="Roboto"/>
            </a:endParaRPr>
          </a:p>
        </p:txBody>
      </p:sp>
      <p:pic>
        <p:nvPicPr>
          <p:cNvPr id="511" name="Google Shape;511;p47"/>
          <p:cNvPicPr preferRelativeResize="0"/>
          <p:nvPr/>
        </p:nvPicPr>
        <p:blipFill>
          <a:blip r:embed="rId4">
            <a:alphaModFix/>
          </a:blip>
          <a:stretch>
            <a:fillRect/>
          </a:stretch>
        </p:blipFill>
        <p:spPr>
          <a:xfrm>
            <a:off x="3399880" y="1142875"/>
            <a:ext cx="4920830" cy="1554016"/>
          </a:xfrm>
          <a:prstGeom prst="rect">
            <a:avLst/>
          </a:prstGeom>
          <a:noFill/>
          <a:ln>
            <a:noFill/>
          </a:ln>
          <a:effectLst>
            <a:outerShdw blurRad="57150" dist="19050" dir="5400000" algn="bl" rotWithShape="0">
              <a:srgbClr val="000000">
                <a:alpha val="50000"/>
              </a:srgbClr>
            </a:outerShdw>
          </a:effectLst>
        </p:spPr>
      </p:pic>
      <p:pic>
        <p:nvPicPr>
          <p:cNvPr id="512" name="Google Shape;512;p47"/>
          <p:cNvPicPr preferRelativeResize="0"/>
          <p:nvPr/>
        </p:nvPicPr>
        <p:blipFill>
          <a:blip r:embed="rId5">
            <a:alphaModFix/>
          </a:blip>
          <a:stretch>
            <a:fillRect/>
          </a:stretch>
        </p:blipFill>
        <p:spPr>
          <a:xfrm>
            <a:off x="7719282" y="4406596"/>
            <a:ext cx="1113016" cy="423901"/>
          </a:xfrm>
          <a:prstGeom prst="rect">
            <a:avLst/>
          </a:prstGeom>
          <a:noFill/>
          <a:ln>
            <a:noFill/>
          </a:ln>
        </p:spPr>
      </p:pic>
      <p:pic>
        <p:nvPicPr>
          <p:cNvPr id="513" name="Google Shape;513;p47"/>
          <p:cNvPicPr preferRelativeResize="0"/>
          <p:nvPr/>
        </p:nvPicPr>
        <p:blipFill>
          <a:blip r:embed="rId6">
            <a:alphaModFix/>
          </a:blip>
          <a:stretch>
            <a:fillRect/>
          </a:stretch>
        </p:blipFill>
        <p:spPr>
          <a:xfrm>
            <a:off x="311700" y="4406612"/>
            <a:ext cx="951131" cy="391937"/>
          </a:xfrm>
          <a:prstGeom prst="rect">
            <a:avLst/>
          </a:prstGeom>
          <a:noFill/>
          <a:ln>
            <a:noFill/>
          </a:ln>
        </p:spPr>
      </p:pic>
      <p:sp>
        <p:nvSpPr>
          <p:cNvPr id="514" name="Google Shape;514;p47"/>
          <p:cNvSpPr/>
          <p:nvPr/>
        </p:nvSpPr>
        <p:spPr>
          <a:xfrm>
            <a:off x="228573" y="1351200"/>
            <a:ext cx="2629025" cy="423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850" dirty="0">
                <a:solidFill>
                  <a:srgbClr val="434343"/>
                </a:solidFill>
                <a:latin typeface="Roboto"/>
                <a:ea typeface="Roboto"/>
                <a:cs typeface="Roboto"/>
                <a:sym typeface="Roboto"/>
              </a:rPr>
              <a:t>Complete these items before you write your first Health First policy.</a:t>
            </a:r>
            <a:endParaRPr sz="850" dirty="0">
              <a:solidFill>
                <a:srgbClr val="434343"/>
              </a:solidFill>
              <a:latin typeface="Roboto"/>
              <a:ea typeface="Roboto"/>
              <a:cs typeface="Roboto"/>
              <a:sym typeface="Roboto"/>
            </a:endParaRPr>
          </a:p>
        </p:txBody>
      </p:sp>
      <p:pic>
        <p:nvPicPr>
          <p:cNvPr id="14" name="Picture 13">
            <a:extLst>
              <a:ext uri="{FF2B5EF4-FFF2-40B4-BE49-F238E27FC236}">
                <a16:creationId xmlns:a16="http://schemas.microsoft.com/office/drawing/2014/main" id="{7995E285-5AF4-401D-A136-EBE8463B5386}"/>
              </a:ext>
            </a:extLst>
          </p:cNvPr>
          <p:cNvPicPr>
            <a:picLocks noChangeAspect="1"/>
          </p:cNvPicPr>
          <p:nvPr/>
        </p:nvPicPr>
        <p:blipFill>
          <a:blip r:embed="rId7"/>
          <a:stretch>
            <a:fillRect/>
          </a:stretch>
        </p:blipFill>
        <p:spPr>
          <a:xfrm>
            <a:off x="468304" y="3055466"/>
            <a:ext cx="252577" cy="252577"/>
          </a:xfrm>
          <a:prstGeom prst="rect">
            <a:avLst/>
          </a:prstGeom>
        </p:spPr>
      </p:pic>
      <p:pic>
        <p:nvPicPr>
          <p:cNvPr id="15" name="Picture 14">
            <a:extLst>
              <a:ext uri="{FF2B5EF4-FFF2-40B4-BE49-F238E27FC236}">
                <a16:creationId xmlns:a16="http://schemas.microsoft.com/office/drawing/2014/main" id="{4B5DA85B-29B5-407D-A77D-2F71D4BA1BE4}"/>
              </a:ext>
            </a:extLst>
          </p:cNvPr>
          <p:cNvPicPr>
            <a:picLocks noChangeAspect="1"/>
          </p:cNvPicPr>
          <p:nvPr/>
        </p:nvPicPr>
        <p:blipFill>
          <a:blip r:embed="rId8"/>
          <a:stretch>
            <a:fillRect/>
          </a:stretch>
        </p:blipFill>
        <p:spPr>
          <a:xfrm>
            <a:off x="482158" y="3551915"/>
            <a:ext cx="252577" cy="22731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Broker Account: Get Certified to Sell Medicare</a:t>
            </a:r>
            <a:endParaRPr dirty="0"/>
          </a:p>
        </p:txBody>
      </p:sp>
      <p:sp>
        <p:nvSpPr>
          <p:cNvPr id="437" name="Google Shape;437;p43"/>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3"/>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9" name="Google Shape;439;p43"/>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443" name="Google Shape;443;p43"/>
          <p:cNvSpPr txBox="1"/>
          <p:nvPr/>
        </p:nvSpPr>
        <p:spPr>
          <a:xfrm>
            <a:off x="3089563" y="1403674"/>
            <a:ext cx="5870311" cy="2862408"/>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US" dirty="0">
                <a:solidFill>
                  <a:schemeClr val="dk1"/>
                </a:solidFill>
                <a:latin typeface="Roboto"/>
                <a:ea typeface="Roboto"/>
                <a:cs typeface="Roboto"/>
                <a:sym typeface="Roboto"/>
              </a:rPr>
              <a:t>If you have already completed your Health First Required Medicare Certification (HFMC) and provided your AHIP Certification to Health First </a:t>
            </a:r>
            <a:r>
              <a:rPr lang="en-US" u="sng" dirty="0">
                <a:solidFill>
                  <a:schemeClr val="dk1"/>
                </a:solidFill>
                <a:latin typeface="Roboto"/>
                <a:ea typeface="Roboto"/>
                <a:cs typeface="Roboto"/>
                <a:sym typeface="Roboto"/>
              </a:rPr>
              <a:t>by August 20</a:t>
            </a:r>
            <a:r>
              <a:rPr lang="en-US" dirty="0">
                <a:solidFill>
                  <a:schemeClr val="dk1"/>
                </a:solidFill>
                <a:latin typeface="Roboto"/>
                <a:ea typeface="Roboto"/>
                <a:cs typeface="Roboto"/>
                <a:sym typeface="Roboto"/>
              </a:rPr>
              <a:t>, your information will be transferred to Oscar. You will see this information in your Oscar Broker Portal by September 5. </a:t>
            </a:r>
          </a:p>
          <a:p>
            <a:pPr>
              <a:buClr>
                <a:schemeClr val="dk1"/>
              </a:buClr>
              <a:buSzPts val="1100"/>
            </a:pPr>
            <a:endParaRPr lang="en-US"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dirty="0">
                <a:solidFill>
                  <a:schemeClr val="dk1"/>
                </a:solidFill>
                <a:latin typeface="Roboto"/>
                <a:ea typeface="Roboto"/>
                <a:cs typeface="Roboto"/>
                <a:sym typeface="Roboto"/>
              </a:rPr>
              <a:t>If you have not provided your HFMC or AHIP certifications by August 20, you will be required to complete all requirements through the Oscar Broker Portal, shown here under </a:t>
            </a:r>
            <a:r>
              <a:rPr lang="en-US" i="1" dirty="0">
                <a:solidFill>
                  <a:schemeClr val="dk1"/>
                </a:solidFill>
                <a:latin typeface="Roboto"/>
                <a:ea typeface="Roboto"/>
                <a:cs typeface="Roboto"/>
                <a:sym typeface="Roboto"/>
              </a:rPr>
              <a:t>Get certified to sell Medicare</a:t>
            </a:r>
            <a:r>
              <a:rPr lang="en-US" dirty="0">
                <a:solidFill>
                  <a:schemeClr val="dk1"/>
                </a:solidFill>
                <a:latin typeface="Roboto"/>
                <a:ea typeface="Roboto"/>
                <a:cs typeface="Roboto"/>
                <a:sym typeface="Roboto"/>
              </a:rPr>
              <a:t>. </a:t>
            </a:r>
            <a:endParaRPr dirty="0">
              <a:solidFill>
                <a:schemeClr val="dk1"/>
              </a:solidFill>
              <a:latin typeface="Roboto"/>
              <a:ea typeface="Roboto"/>
              <a:cs typeface="Roboto"/>
              <a:sym typeface="Roboto"/>
            </a:endParaRPr>
          </a:p>
          <a:p>
            <a:pPr marL="139700" lvl="2">
              <a:buClr>
                <a:schemeClr val="dk1"/>
              </a:buClr>
              <a:buSzPts val="1400"/>
            </a:pPr>
            <a:endParaRPr lang="en" dirty="0">
              <a:solidFill>
                <a:schemeClr val="dk1"/>
              </a:solidFill>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p:txBody>
      </p:sp>
      <p:pic>
        <p:nvPicPr>
          <p:cNvPr id="445" name="Google Shape;445;p43"/>
          <p:cNvPicPr preferRelativeResize="0"/>
          <p:nvPr/>
        </p:nvPicPr>
        <p:blipFill>
          <a:blip r:embed="rId3">
            <a:alphaModFix/>
          </a:blip>
          <a:stretch>
            <a:fillRect/>
          </a:stretch>
        </p:blipFill>
        <p:spPr>
          <a:xfrm>
            <a:off x="7719282" y="4406596"/>
            <a:ext cx="1113016" cy="423901"/>
          </a:xfrm>
          <a:prstGeom prst="rect">
            <a:avLst/>
          </a:prstGeom>
          <a:noFill/>
          <a:ln>
            <a:noFill/>
          </a:ln>
        </p:spPr>
      </p:pic>
      <p:pic>
        <p:nvPicPr>
          <p:cNvPr id="446" name="Google Shape;446;p43"/>
          <p:cNvPicPr preferRelativeResize="0"/>
          <p:nvPr/>
        </p:nvPicPr>
        <p:blipFill>
          <a:blip r:embed="rId4">
            <a:alphaModFix/>
          </a:blip>
          <a:stretch>
            <a:fillRect/>
          </a:stretch>
        </p:blipFill>
        <p:spPr>
          <a:xfrm>
            <a:off x="311700" y="4406612"/>
            <a:ext cx="951131" cy="391937"/>
          </a:xfrm>
          <a:prstGeom prst="rect">
            <a:avLst/>
          </a:prstGeom>
          <a:noFill/>
          <a:ln>
            <a:noFill/>
          </a:ln>
        </p:spPr>
      </p:pic>
      <p:pic>
        <p:nvPicPr>
          <p:cNvPr id="4" name="Picture 3" descr="Graphical user interface, application&#10;&#10;Description automatically generated">
            <a:extLst>
              <a:ext uri="{FF2B5EF4-FFF2-40B4-BE49-F238E27FC236}">
                <a16:creationId xmlns:a16="http://schemas.microsoft.com/office/drawing/2014/main" id="{22323FF9-AA38-4923-BD50-994634DE12D5}"/>
              </a:ext>
            </a:extLst>
          </p:cNvPr>
          <p:cNvPicPr>
            <a:picLocks noChangeAspect="1"/>
          </p:cNvPicPr>
          <p:nvPr/>
        </p:nvPicPr>
        <p:blipFill>
          <a:blip r:embed="rId5"/>
          <a:stretch>
            <a:fillRect/>
          </a:stretch>
        </p:blipFill>
        <p:spPr>
          <a:xfrm>
            <a:off x="239543" y="1146017"/>
            <a:ext cx="2649130" cy="29512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07098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Broker Account: Agency details</a:t>
            </a:r>
            <a:endParaRPr/>
          </a:p>
        </p:txBody>
      </p:sp>
      <p:sp>
        <p:nvSpPr>
          <p:cNvPr id="520" name="Google Shape;520;p48"/>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8"/>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2" name="Google Shape;522;p48"/>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523" name="Google Shape;523;p48"/>
          <p:cNvPicPr preferRelativeResize="0"/>
          <p:nvPr/>
        </p:nvPicPr>
        <p:blipFill rotWithShape="1">
          <a:blip r:embed="rId3">
            <a:alphaModFix/>
          </a:blip>
          <a:srcRect b="19967"/>
          <a:stretch/>
        </p:blipFill>
        <p:spPr>
          <a:xfrm>
            <a:off x="387575" y="969850"/>
            <a:ext cx="5665300" cy="3136438"/>
          </a:xfrm>
          <a:prstGeom prst="rect">
            <a:avLst/>
          </a:prstGeom>
          <a:noFill/>
          <a:ln>
            <a:noFill/>
          </a:ln>
        </p:spPr>
      </p:pic>
      <p:sp>
        <p:nvSpPr>
          <p:cNvPr id="524" name="Google Shape;524;p48"/>
          <p:cNvSpPr/>
          <p:nvPr/>
        </p:nvSpPr>
        <p:spPr>
          <a:xfrm>
            <a:off x="3788250" y="1818639"/>
            <a:ext cx="247200" cy="236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  </a:t>
            </a:r>
            <a:endParaRPr>
              <a:solidFill>
                <a:schemeClr val="lt1"/>
              </a:solidFill>
            </a:endParaRPr>
          </a:p>
        </p:txBody>
      </p:sp>
      <p:sp>
        <p:nvSpPr>
          <p:cNvPr id="525" name="Google Shape;525;p48"/>
          <p:cNvSpPr txBox="1"/>
          <p:nvPr/>
        </p:nvSpPr>
        <p:spPr>
          <a:xfrm>
            <a:off x="6052875" y="1365200"/>
            <a:ext cx="3000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The </a:t>
            </a:r>
            <a:r>
              <a:rPr lang="en" b="1">
                <a:solidFill>
                  <a:schemeClr val="dk1"/>
                </a:solidFill>
                <a:latin typeface="Roboto"/>
                <a:ea typeface="Roboto"/>
                <a:cs typeface="Roboto"/>
                <a:sym typeface="Roboto"/>
              </a:rPr>
              <a:t>Agency details </a:t>
            </a:r>
            <a:r>
              <a:rPr lang="en">
                <a:solidFill>
                  <a:schemeClr val="dk1"/>
                </a:solidFill>
                <a:latin typeface="Roboto"/>
                <a:ea typeface="Roboto"/>
                <a:cs typeface="Roboto"/>
                <a:sym typeface="Roboto"/>
              </a:rPr>
              <a:t>section allows you to: </a:t>
            </a: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AutoNum type="arabicPeriod"/>
            </a:pPr>
            <a:r>
              <a:rPr lang="en">
                <a:solidFill>
                  <a:schemeClr val="dk1"/>
                </a:solidFill>
                <a:latin typeface="Roboto"/>
                <a:ea typeface="Roboto"/>
                <a:cs typeface="Roboto"/>
                <a:sym typeface="Roboto"/>
              </a:rPr>
              <a:t>Update agency details</a:t>
            </a:r>
            <a:endParaRPr>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AutoNum type="arabicPeriod"/>
            </a:pPr>
            <a:r>
              <a:rPr lang="en">
                <a:solidFill>
                  <a:schemeClr val="dk1"/>
                </a:solidFill>
                <a:latin typeface="Roboto"/>
                <a:ea typeface="Roboto"/>
                <a:cs typeface="Roboto"/>
                <a:sym typeface="Roboto"/>
              </a:rPr>
              <a:t>Enter agency payment information</a:t>
            </a:r>
            <a:endParaRPr>
              <a:solidFill>
                <a:schemeClr val="dk1"/>
              </a:solidFill>
              <a:latin typeface="Roboto"/>
              <a:ea typeface="Roboto"/>
              <a:cs typeface="Roboto"/>
              <a:sym typeface="Roboto"/>
            </a:endParaRPr>
          </a:p>
        </p:txBody>
      </p:sp>
      <p:pic>
        <p:nvPicPr>
          <p:cNvPr id="526" name="Google Shape;526;p48"/>
          <p:cNvPicPr preferRelativeResize="0"/>
          <p:nvPr/>
        </p:nvPicPr>
        <p:blipFill>
          <a:blip r:embed="rId4">
            <a:alphaModFix/>
          </a:blip>
          <a:stretch>
            <a:fillRect/>
          </a:stretch>
        </p:blipFill>
        <p:spPr>
          <a:xfrm>
            <a:off x="452788" y="2480325"/>
            <a:ext cx="5534874" cy="1534550"/>
          </a:xfrm>
          <a:prstGeom prst="rect">
            <a:avLst/>
          </a:prstGeom>
          <a:noFill/>
          <a:ln>
            <a:noFill/>
          </a:ln>
        </p:spPr>
      </p:pic>
      <p:sp>
        <p:nvSpPr>
          <p:cNvPr id="527" name="Google Shape;527;p48"/>
          <p:cNvSpPr/>
          <p:nvPr/>
        </p:nvSpPr>
        <p:spPr>
          <a:xfrm>
            <a:off x="4108675" y="1908275"/>
            <a:ext cx="1769400" cy="2123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8" name="Google Shape;528;p48"/>
          <p:cNvPicPr preferRelativeResize="0"/>
          <p:nvPr/>
        </p:nvPicPr>
        <p:blipFill>
          <a:blip r:embed="rId5">
            <a:alphaModFix/>
          </a:blip>
          <a:stretch>
            <a:fillRect/>
          </a:stretch>
        </p:blipFill>
        <p:spPr>
          <a:xfrm>
            <a:off x="7719282" y="4406596"/>
            <a:ext cx="1113016" cy="423901"/>
          </a:xfrm>
          <a:prstGeom prst="rect">
            <a:avLst/>
          </a:prstGeom>
          <a:noFill/>
          <a:ln>
            <a:noFill/>
          </a:ln>
        </p:spPr>
      </p:pic>
      <p:pic>
        <p:nvPicPr>
          <p:cNvPr id="529" name="Google Shape;529;p48"/>
          <p:cNvPicPr preferRelativeResize="0"/>
          <p:nvPr/>
        </p:nvPicPr>
        <p:blipFill>
          <a:blip r:embed="rId6">
            <a:alphaModFix/>
          </a:blip>
          <a:stretch>
            <a:fillRect/>
          </a:stretch>
        </p:blipFill>
        <p:spPr>
          <a:xfrm>
            <a:off x="311700" y="4406612"/>
            <a:ext cx="951131" cy="391937"/>
          </a:xfrm>
          <a:prstGeom prst="rect">
            <a:avLst/>
          </a:prstGeom>
          <a:noFill/>
          <a:ln>
            <a:noFill/>
          </a:ln>
        </p:spPr>
      </p:pic>
      <p:sp>
        <p:nvSpPr>
          <p:cNvPr id="530" name="Google Shape;530;p48"/>
          <p:cNvSpPr/>
          <p:nvPr/>
        </p:nvSpPr>
        <p:spPr>
          <a:xfrm>
            <a:off x="387575" y="1638680"/>
            <a:ext cx="1377000" cy="12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600">
                <a:latin typeface="Roboto"/>
                <a:ea typeface="Roboto"/>
                <a:cs typeface="Roboto"/>
                <a:sym typeface="Roboto"/>
              </a:rPr>
              <a:t>Agent, Health First Agency</a:t>
            </a:r>
            <a:endParaRPr sz="600">
              <a:latin typeface="Roboto"/>
              <a:ea typeface="Roboto"/>
              <a:cs typeface="Roboto"/>
              <a:sym typeface="Roboto"/>
            </a:endParaRPr>
          </a:p>
        </p:txBody>
      </p:sp>
      <p:sp>
        <p:nvSpPr>
          <p:cNvPr id="531" name="Google Shape;531;p48"/>
          <p:cNvSpPr/>
          <p:nvPr/>
        </p:nvSpPr>
        <p:spPr>
          <a:xfrm>
            <a:off x="2249325" y="2141550"/>
            <a:ext cx="1783000" cy="285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600" dirty="0">
                <a:latin typeface="Roboto"/>
                <a:ea typeface="Roboto"/>
                <a:cs typeface="Roboto"/>
                <a:sym typeface="Roboto"/>
              </a:rPr>
              <a:t>Complete these items before you write your first Health First policy.</a:t>
            </a:r>
            <a:endParaRPr sz="600" dirty="0">
              <a:latin typeface="Roboto"/>
              <a:ea typeface="Roboto"/>
              <a:cs typeface="Roboto"/>
              <a:sym typeface="Roboto"/>
            </a:endParaRPr>
          </a:p>
        </p:txBody>
      </p:sp>
      <p:sp>
        <p:nvSpPr>
          <p:cNvPr id="532" name="Google Shape;532;p48"/>
          <p:cNvSpPr txBox="1"/>
          <p:nvPr/>
        </p:nvSpPr>
        <p:spPr>
          <a:xfrm>
            <a:off x="3785125" y="1763724"/>
            <a:ext cx="247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chemeClr val="lt1"/>
                </a:solidFill>
              </a:rPr>
              <a:t>3</a:t>
            </a:r>
            <a:endParaRPr sz="1200" b="1" dirty="0">
              <a:solidFill>
                <a:schemeClr val="lt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Broker Account: Agency details</a:t>
            </a:r>
            <a:endParaRPr/>
          </a:p>
        </p:txBody>
      </p:sp>
      <p:sp>
        <p:nvSpPr>
          <p:cNvPr id="538" name="Google Shape;538;p49"/>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9"/>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0" name="Google Shape;540;p49"/>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542" name="Google Shape;542;p49"/>
          <p:cNvSpPr/>
          <p:nvPr/>
        </p:nvSpPr>
        <p:spPr>
          <a:xfrm rot="5400000">
            <a:off x="1976980" y="2334175"/>
            <a:ext cx="2766600" cy="384000"/>
          </a:xfrm>
          <a:prstGeom prst="triangle">
            <a:avLst>
              <a:gd name="adj" fmla="val 50095"/>
            </a:avLst>
          </a:prstGeom>
          <a:solidFill>
            <a:srgbClr val="CCCC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3" name="Google Shape;543;p49"/>
          <p:cNvPicPr preferRelativeResize="0"/>
          <p:nvPr/>
        </p:nvPicPr>
        <p:blipFill>
          <a:blip r:embed="rId3">
            <a:alphaModFix/>
          </a:blip>
          <a:stretch>
            <a:fillRect/>
          </a:stretch>
        </p:blipFill>
        <p:spPr>
          <a:xfrm>
            <a:off x="3682925" y="1142875"/>
            <a:ext cx="2333717" cy="3086239"/>
          </a:xfrm>
          <a:prstGeom prst="rect">
            <a:avLst/>
          </a:prstGeom>
          <a:noFill/>
          <a:ln>
            <a:noFill/>
          </a:ln>
          <a:effectLst>
            <a:outerShdw blurRad="57150" dist="19050" dir="5400000" algn="bl" rotWithShape="0">
              <a:srgbClr val="000000">
                <a:alpha val="50000"/>
              </a:srgbClr>
            </a:outerShdw>
          </a:effectLst>
        </p:spPr>
      </p:pic>
      <p:sp>
        <p:nvSpPr>
          <p:cNvPr id="544" name="Google Shape;544;p49"/>
          <p:cNvSpPr/>
          <p:nvPr/>
        </p:nvSpPr>
        <p:spPr>
          <a:xfrm>
            <a:off x="3818100" y="2180850"/>
            <a:ext cx="384000" cy="6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9"/>
          <p:cNvSpPr/>
          <p:nvPr/>
        </p:nvSpPr>
        <p:spPr>
          <a:xfrm>
            <a:off x="3818100" y="2409450"/>
            <a:ext cx="384000" cy="6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9"/>
          <p:cNvSpPr/>
          <p:nvPr/>
        </p:nvSpPr>
        <p:spPr>
          <a:xfrm>
            <a:off x="6297725" y="1548050"/>
            <a:ext cx="516900" cy="6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9"/>
          <p:cNvSpPr/>
          <p:nvPr/>
        </p:nvSpPr>
        <p:spPr>
          <a:xfrm>
            <a:off x="6297725" y="2492288"/>
            <a:ext cx="516900" cy="6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9"/>
          <p:cNvSpPr/>
          <p:nvPr/>
        </p:nvSpPr>
        <p:spPr>
          <a:xfrm>
            <a:off x="7934175" y="2492288"/>
            <a:ext cx="516900" cy="67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9"/>
          <p:cNvSpPr txBox="1"/>
          <p:nvPr/>
        </p:nvSpPr>
        <p:spPr>
          <a:xfrm>
            <a:off x="6147300" y="3254350"/>
            <a:ext cx="2822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Roboto"/>
                <a:ea typeface="Roboto"/>
                <a:cs typeface="Roboto"/>
                <a:sym typeface="Roboto"/>
              </a:rPr>
              <a:t>Agency details</a:t>
            </a:r>
            <a:r>
              <a:rPr lang="en">
                <a:solidFill>
                  <a:schemeClr val="dk1"/>
                </a:solidFill>
                <a:latin typeface="Roboto"/>
                <a:ea typeface="Roboto"/>
                <a:cs typeface="Roboto"/>
                <a:sym typeface="Roboto"/>
              </a:rPr>
              <a:t> will allow you to update and manage your agency’s basic information </a:t>
            </a:r>
            <a:r>
              <a:rPr lang="en" i="1" u="sng">
                <a:solidFill>
                  <a:schemeClr val="dk1"/>
                </a:solidFill>
                <a:latin typeface="Roboto"/>
                <a:ea typeface="Roboto"/>
                <a:cs typeface="Roboto"/>
                <a:sym typeface="Roboto"/>
              </a:rPr>
              <a:t>if you are the principal broker</a:t>
            </a:r>
            <a:endParaRPr i="1" u="sng"/>
          </a:p>
        </p:txBody>
      </p:sp>
      <p:pic>
        <p:nvPicPr>
          <p:cNvPr id="550" name="Google Shape;550;p49"/>
          <p:cNvPicPr preferRelativeResize="0"/>
          <p:nvPr/>
        </p:nvPicPr>
        <p:blipFill>
          <a:blip r:embed="rId4">
            <a:alphaModFix/>
          </a:blip>
          <a:stretch>
            <a:fillRect/>
          </a:stretch>
        </p:blipFill>
        <p:spPr>
          <a:xfrm>
            <a:off x="414225" y="1222225"/>
            <a:ext cx="2456204" cy="2766600"/>
          </a:xfrm>
          <a:prstGeom prst="rect">
            <a:avLst/>
          </a:prstGeom>
          <a:noFill/>
          <a:ln>
            <a:noFill/>
          </a:ln>
          <a:effectLst>
            <a:outerShdw blurRad="57150" dist="19050" dir="5400000" algn="bl" rotWithShape="0">
              <a:srgbClr val="000000">
                <a:alpha val="50000"/>
              </a:srgbClr>
            </a:outerShdw>
          </a:effectLst>
        </p:spPr>
      </p:pic>
      <p:sp>
        <p:nvSpPr>
          <p:cNvPr id="551" name="Google Shape;551;p49"/>
          <p:cNvSpPr/>
          <p:nvPr/>
        </p:nvSpPr>
        <p:spPr>
          <a:xfrm>
            <a:off x="566625" y="2016875"/>
            <a:ext cx="2229900" cy="453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2" name="Google Shape;552;p49"/>
          <p:cNvPicPr preferRelativeResize="0"/>
          <p:nvPr/>
        </p:nvPicPr>
        <p:blipFill>
          <a:blip r:embed="rId5">
            <a:alphaModFix/>
          </a:blip>
          <a:stretch>
            <a:fillRect/>
          </a:stretch>
        </p:blipFill>
        <p:spPr>
          <a:xfrm>
            <a:off x="6130172" y="1160125"/>
            <a:ext cx="2625925" cy="2109250"/>
          </a:xfrm>
          <a:prstGeom prst="rect">
            <a:avLst/>
          </a:prstGeom>
          <a:noFill/>
          <a:ln>
            <a:noFill/>
          </a:ln>
          <a:effectLst>
            <a:outerShdw blurRad="57150" dist="19050" dir="5400000" algn="bl" rotWithShape="0">
              <a:srgbClr val="000000">
                <a:alpha val="50000"/>
              </a:srgbClr>
            </a:outerShdw>
          </a:effectLst>
        </p:spPr>
      </p:pic>
      <p:pic>
        <p:nvPicPr>
          <p:cNvPr id="553" name="Google Shape;553;p49"/>
          <p:cNvPicPr preferRelativeResize="0"/>
          <p:nvPr/>
        </p:nvPicPr>
        <p:blipFill>
          <a:blip r:embed="rId6">
            <a:alphaModFix/>
          </a:blip>
          <a:stretch>
            <a:fillRect/>
          </a:stretch>
        </p:blipFill>
        <p:spPr>
          <a:xfrm>
            <a:off x="7719284" y="4406612"/>
            <a:ext cx="1113016" cy="423901"/>
          </a:xfrm>
          <a:prstGeom prst="rect">
            <a:avLst/>
          </a:prstGeom>
          <a:noFill/>
          <a:ln>
            <a:noFill/>
          </a:ln>
        </p:spPr>
      </p:pic>
      <p:pic>
        <p:nvPicPr>
          <p:cNvPr id="554" name="Google Shape;554;p49"/>
          <p:cNvPicPr preferRelativeResize="0"/>
          <p:nvPr/>
        </p:nvPicPr>
        <p:blipFill>
          <a:blip r:embed="rId7">
            <a:alphaModFix/>
          </a:blip>
          <a:stretch>
            <a:fillRect/>
          </a:stretch>
        </p:blipFill>
        <p:spPr>
          <a:xfrm>
            <a:off x="311700" y="4406612"/>
            <a:ext cx="951131" cy="391937"/>
          </a:xfrm>
          <a:prstGeom prst="rect">
            <a:avLst/>
          </a:prstGeom>
          <a:noFill/>
          <a:ln>
            <a:noFill/>
          </a:ln>
        </p:spPr>
      </p:pic>
      <p:pic>
        <p:nvPicPr>
          <p:cNvPr id="3" name="Picture 2" descr="A picture containing application&#10;&#10;Description automatically generated">
            <a:extLst>
              <a:ext uri="{FF2B5EF4-FFF2-40B4-BE49-F238E27FC236}">
                <a16:creationId xmlns:a16="http://schemas.microsoft.com/office/drawing/2014/main" id="{82A74DA9-6342-40DB-9269-2A3C50B22B4A}"/>
              </a:ext>
            </a:extLst>
          </p:cNvPr>
          <p:cNvPicPr>
            <a:picLocks noChangeAspect="1"/>
          </p:cNvPicPr>
          <p:nvPr/>
        </p:nvPicPr>
        <p:blipFill>
          <a:blip r:embed="rId8"/>
          <a:stretch>
            <a:fillRect/>
          </a:stretch>
        </p:blipFill>
        <p:spPr>
          <a:xfrm>
            <a:off x="6219000" y="2702488"/>
            <a:ext cx="2405455" cy="35650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Broker Account: Locating your BoB</a:t>
            </a:r>
            <a:endParaRPr/>
          </a:p>
        </p:txBody>
      </p:sp>
      <p:sp>
        <p:nvSpPr>
          <p:cNvPr id="560" name="Google Shape;560;p50"/>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0"/>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2" name="Google Shape;562;p50"/>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563" name="Google Shape;563;p50"/>
          <p:cNvPicPr preferRelativeResize="0"/>
          <p:nvPr/>
        </p:nvPicPr>
        <p:blipFill rotWithShape="1">
          <a:blip r:embed="rId3">
            <a:alphaModFix/>
          </a:blip>
          <a:srcRect b="19967"/>
          <a:stretch/>
        </p:blipFill>
        <p:spPr>
          <a:xfrm>
            <a:off x="387575" y="969850"/>
            <a:ext cx="5665300" cy="3136438"/>
          </a:xfrm>
          <a:prstGeom prst="rect">
            <a:avLst/>
          </a:prstGeom>
          <a:noFill/>
          <a:ln>
            <a:noFill/>
          </a:ln>
          <a:effectLst>
            <a:outerShdw blurRad="57150" dist="19050" dir="5400000" algn="bl" rotWithShape="0">
              <a:srgbClr val="000000">
                <a:alpha val="50000"/>
              </a:srgbClr>
            </a:outerShdw>
          </a:effectLst>
        </p:spPr>
      </p:pic>
      <p:sp>
        <p:nvSpPr>
          <p:cNvPr id="564" name="Google Shape;564;p50"/>
          <p:cNvSpPr/>
          <p:nvPr/>
        </p:nvSpPr>
        <p:spPr>
          <a:xfrm>
            <a:off x="4089200" y="1036450"/>
            <a:ext cx="247200" cy="236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  </a:t>
            </a:r>
            <a:endParaRPr>
              <a:solidFill>
                <a:schemeClr val="lt1"/>
              </a:solidFill>
            </a:endParaRPr>
          </a:p>
        </p:txBody>
      </p:sp>
      <p:sp>
        <p:nvSpPr>
          <p:cNvPr id="565" name="Google Shape;565;p50"/>
          <p:cNvSpPr txBox="1"/>
          <p:nvPr/>
        </p:nvSpPr>
        <p:spPr>
          <a:xfrm>
            <a:off x="4089200" y="969850"/>
            <a:ext cx="247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rPr>
              <a:t>4</a:t>
            </a:r>
            <a:endParaRPr sz="1200" b="1">
              <a:solidFill>
                <a:schemeClr val="lt1"/>
              </a:solidFill>
            </a:endParaRPr>
          </a:p>
        </p:txBody>
      </p:sp>
      <p:sp>
        <p:nvSpPr>
          <p:cNvPr id="566" name="Google Shape;566;p50"/>
          <p:cNvSpPr/>
          <p:nvPr/>
        </p:nvSpPr>
        <p:spPr>
          <a:xfrm>
            <a:off x="4378650" y="969850"/>
            <a:ext cx="573600" cy="236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0"/>
          <p:cNvSpPr/>
          <p:nvPr/>
        </p:nvSpPr>
        <p:spPr>
          <a:xfrm>
            <a:off x="4994500" y="969850"/>
            <a:ext cx="573600" cy="236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0"/>
          <p:cNvSpPr txBox="1"/>
          <p:nvPr/>
        </p:nvSpPr>
        <p:spPr>
          <a:xfrm>
            <a:off x="6144000" y="875500"/>
            <a:ext cx="30000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To view your Book of Business, select either </a:t>
            </a:r>
            <a:r>
              <a:rPr lang="en" b="1">
                <a:solidFill>
                  <a:schemeClr val="dk1"/>
                </a:solidFill>
                <a:latin typeface="Roboto"/>
                <a:ea typeface="Roboto"/>
                <a:cs typeface="Roboto"/>
                <a:sym typeface="Roboto"/>
              </a:rPr>
              <a:t>Individual book</a:t>
            </a:r>
            <a:r>
              <a:rPr lang="en">
                <a:solidFill>
                  <a:schemeClr val="dk1"/>
                </a:solidFill>
                <a:latin typeface="Roboto"/>
                <a:ea typeface="Roboto"/>
                <a:cs typeface="Roboto"/>
                <a:sym typeface="Roboto"/>
              </a:rPr>
              <a:t> or </a:t>
            </a:r>
            <a:r>
              <a:rPr lang="en" b="1">
                <a:solidFill>
                  <a:schemeClr val="dk1"/>
                </a:solidFill>
                <a:latin typeface="Roboto"/>
                <a:ea typeface="Roboto"/>
                <a:cs typeface="Roboto"/>
                <a:sym typeface="Roboto"/>
              </a:rPr>
              <a:t>Medicare book</a:t>
            </a:r>
            <a:r>
              <a:rPr lang="en">
                <a:solidFill>
                  <a:schemeClr val="dk1"/>
                </a:solidFill>
                <a:latin typeface="Roboto"/>
                <a:ea typeface="Roboto"/>
                <a:cs typeface="Roboto"/>
                <a:sym typeface="Roboto"/>
              </a:rPr>
              <a:t> via the top navigation bar of the broker portal</a:t>
            </a:r>
            <a:endParaRPr>
              <a:solidFill>
                <a:schemeClr val="dk1"/>
              </a:solidFill>
              <a:latin typeface="Roboto"/>
              <a:ea typeface="Roboto"/>
              <a:cs typeface="Roboto"/>
              <a:sym typeface="Roboto"/>
            </a:endParaRPr>
          </a:p>
          <a:p>
            <a:pPr marL="0" lvl="0" indent="0" algn="l" rtl="0">
              <a:spcBef>
                <a:spcPts val="0"/>
              </a:spcBef>
              <a:spcAft>
                <a:spcPts val="0"/>
              </a:spcAft>
              <a:buNone/>
            </a:pPr>
            <a:endParaRPr>
              <a:solidFill>
                <a:schemeClr val="dk1"/>
              </a:solidFill>
              <a:latin typeface="Roboto"/>
              <a:ea typeface="Roboto"/>
              <a:cs typeface="Roboto"/>
              <a:sym typeface="Roboto"/>
            </a:endParaRPr>
          </a:p>
        </p:txBody>
      </p:sp>
      <p:pic>
        <p:nvPicPr>
          <p:cNvPr id="569" name="Google Shape;569;p50"/>
          <p:cNvPicPr preferRelativeResize="0"/>
          <p:nvPr/>
        </p:nvPicPr>
        <p:blipFill>
          <a:blip r:embed="rId4">
            <a:alphaModFix/>
          </a:blip>
          <a:stretch>
            <a:fillRect/>
          </a:stretch>
        </p:blipFill>
        <p:spPr>
          <a:xfrm>
            <a:off x="452788" y="2480325"/>
            <a:ext cx="5534874" cy="1534550"/>
          </a:xfrm>
          <a:prstGeom prst="rect">
            <a:avLst/>
          </a:prstGeom>
          <a:noFill/>
          <a:ln>
            <a:noFill/>
          </a:ln>
        </p:spPr>
      </p:pic>
      <p:pic>
        <p:nvPicPr>
          <p:cNvPr id="570" name="Google Shape;570;p50"/>
          <p:cNvPicPr preferRelativeResize="0"/>
          <p:nvPr/>
        </p:nvPicPr>
        <p:blipFill>
          <a:blip r:embed="rId5">
            <a:alphaModFix/>
          </a:blip>
          <a:stretch>
            <a:fillRect/>
          </a:stretch>
        </p:blipFill>
        <p:spPr>
          <a:xfrm>
            <a:off x="7719282" y="4406596"/>
            <a:ext cx="1113016" cy="423901"/>
          </a:xfrm>
          <a:prstGeom prst="rect">
            <a:avLst/>
          </a:prstGeom>
          <a:noFill/>
          <a:ln>
            <a:noFill/>
          </a:ln>
        </p:spPr>
      </p:pic>
      <p:pic>
        <p:nvPicPr>
          <p:cNvPr id="571" name="Google Shape;571;p50"/>
          <p:cNvPicPr preferRelativeResize="0"/>
          <p:nvPr/>
        </p:nvPicPr>
        <p:blipFill>
          <a:blip r:embed="rId6">
            <a:alphaModFix/>
          </a:blip>
          <a:stretch>
            <a:fillRect/>
          </a:stretch>
        </p:blipFill>
        <p:spPr>
          <a:xfrm>
            <a:off x="311700" y="4406612"/>
            <a:ext cx="951131" cy="391937"/>
          </a:xfrm>
          <a:prstGeom prst="rect">
            <a:avLst/>
          </a:prstGeom>
          <a:noFill/>
          <a:ln>
            <a:noFill/>
          </a:ln>
        </p:spPr>
      </p:pic>
      <p:sp>
        <p:nvSpPr>
          <p:cNvPr id="572" name="Google Shape;572;p50"/>
          <p:cNvSpPr/>
          <p:nvPr/>
        </p:nvSpPr>
        <p:spPr>
          <a:xfrm>
            <a:off x="387575" y="1647380"/>
            <a:ext cx="1377000" cy="12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600">
                <a:latin typeface="Roboto"/>
                <a:ea typeface="Roboto"/>
                <a:cs typeface="Roboto"/>
                <a:sym typeface="Roboto"/>
              </a:rPr>
              <a:t>Agent, Health First Agency</a:t>
            </a:r>
            <a:endParaRPr sz="600">
              <a:latin typeface="Roboto"/>
              <a:ea typeface="Roboto"/>
              <a:cs typeface="Roboto"/>
              <a:sym typeface="Roboto"/>
            </a:endParaRPr>
          </a:p>
        </p:txBody>
      </p:sp>
      <p:sp>
        <p:nvSpPr>
          <p:cNvPr id="573" name="Google Shape;573;p50"/>
          <p:cNvSpPr/>
          <p:nvPr/>
        </p:nvSpPr>
        <p:spPr>
          <a:xfrm>
            <a:off x="2249325" y="2141550"/>
            <a:ext cx="1845600" cy="285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600">
                <a:latin typeface="Roboto"/>
                <a:ea typeface="Roboto"/>
                <a:cs typeface="Roboto"/>
                <a:sym typeface="Roboto"/>
              </a:rPr>
              <a:t>Complete these items before you write your first Health First policy.</a:t>
            </a:r>
            <a:endParaRPr sz="600">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Broker Account: Managing your BoB</a:t>
            </a:r>
            <a:endParaRPr/>
          </a:p>
        </p:txBody>
      </p:sp>
      <p:sp>
        <p:nvSpPr>
          <p:cNvPr id="579" name="Google Shape;579;p51"/>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1"/>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1" name="Google Shape;581;p51"/>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582" name="Google Shape;582;p51"/>
          <p:cNvPicPr preferRelativeResize="0"/>
          <p:nvPr/>
        </p:nvPicPr>
        <p:blipFill>
          <a:blip r:embed="rId3">
            <a:alphaModFix/>
          </a:blip>
          <a:stretch>
            <a:fillRect/>
          </a:stretch>
        </p:blipFill>
        <p:spPr>
          <a:xfrm>
            <a:off x="511558" y="4288450"/>
            <a:ext cx="1003767" cy="572700"/>
          </a:xfrm>
          <a:prstGeom prst="rect">
            <a:avLst/>
          </a:prstGeom>
          <a:noFill/>
          <a:ln>
            <a:noFill/>
          </a:ln>
        </p:spPr>
      </p:pic>
      <p:pic>
        <p:nvPicPr>
          <p:cNvPr id="583" name="Google Shape;583;p51"/>
          <p:cNvPicPr preferRelativeResize="0"/>
          <p:nvPr/>
        </p:nvPicPr>
        <p:blipFill>
          <a:blip r:embed="rId4">
            <a:alphaModFix/>
          </a:blip>
          <a:stretch>
            <a:fillRect/>
          </a:stretch>
        </p:blipFill>
        <p:spPr>
          <a:xfrm>
            <a:off x="7905676" y="4375149"/>
            <a:ext cx="1079327" cy="411076"/>
          </a:xfrm>
          <a:prstGeom prst="rect">
            <a:avLst/>
          </a:prstGeom>
          <a:noFill/>
          <a:ln>
            <a:noFill/>
          </a:ln>
        </p:spPr>
      </p:pic>
      <p:pic>
        <p:nvPicPr>
          <p:cNvPr id="584" name="Google Shape;584;p51"/>
          <p:cNvPicPr preferRelativeResize="0"/>
          <p:nvPr/>
        </p:nvPicPr>
        <p:blipFill>
          <a:blip r:embed="rId5">
            <a:alphaModFix/>
          </a:blip>
          <a:stretch>
            <a:fillRect/>
          </a:stretch>
        </p:blipFill>
        <p:spPr>
          <a:xfrm>
            <a:off x="445675" y="1050575"/>
            <a:ext cx="6274524" cy="3052624"/>
          </a:xfrm>
          <a:prstGeom prst="rect">
            <a:avLst/>
          </a:prstGeom>
          <a:noFill/>
          <a:ln>
            <a:noFill/>
          </a:ln>
        </p:spPr>
      </p:pic>
      <p:sp>
        <p:nvSpPr>
          <p:cNvPr id="585" name="Google Shape;585;p51"/>
          <p:cNvSpPr/>
          <p:nvPr/>
        </p:nvSpPr>
        <p:spPr>
          <a:xfrm>
            <a:off x="638375" y="2011875"/>
            <a:ext cx="5790900" cy="51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600">
                <a:solidFill>
                  <a:srgbClr val="434343"/>
                </a:solidFill>
                <a:latin typeface="Roboto"/>
                <a:ea typeface="Roboto"/>
                <a:cs typeface="Roboto"/>
                <a:sym typeface="Roboto"/>
              </a:rPr>
              <a:t>This table displays all of your active Health First individual policies. To view additional details for each policy, export your full book of business. Please note that policies submitted on-exchange will take up to two days to process before appearing here. </a:t>
            </a:r>
            <a:endParaRPr sz="600">
              <a:solidFill>
                <a:srgbClr val="434343"/>
              </a:solidFill>
              <a:latin typeface="Roboto"/>
              <a:ea typeface="Roboto"/>
              <a:cs typeface="Roboto"/>
              <a:sym typeface="Roboto"/>
            </a:endParaRPr>
          </a:p>
        </p:txBody>
      </p:sp>
      <p:sp>
        <p:nvSpPr>
          <p:cNvPr id="586" name="Google Shape;586;p51"/>
          <p:cNvSpPr/>
          <p:nvPr/>
        </p:nvSpPr>
        <p:spPr>
          <a:xfrm>
            <a:off x="4122100" y="1090025"/>
            <a:ext cx="1404300" cy="100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7" name="Google Shape;587;p51"/>
          <p:cNvPicPr preferRelativeResize="0"/>
          <p:nvPr/>
        </p:nvPicPr>
        <p:blipFill>
          <a:blip r:embed="rId6">
            <a:alphaModFix/>
          </a:blip>
          <a:stretch>
            <a:fillRect/>
          </a:stretch>
        </p:blipFill>
        <p:spPr>
          <a:xfrm>
            <a:off x="4854599" y="1070300"/>
            <a:ext cx="583239" cy="139650"/>
          </a:xfrm>
          <a:prstGeom prst="rect">
            <a:avLst/>
          </a:prstGeom>
          <a:noFill/>
          <a:ln>
            <a:noFill/>
          </a:ln>
        </p:spPr>
      </p:pic>
      <p:sp>
        <p:nvSpPr>
          <p:cNvPr id="588" name="Google Shape;588;p51"/>
          <p:cNvSpPr/>
          <p:nvPr/>
        </p:nvSpPr>
        <p:spPr>
          <a:xfrm>
            <a:off x="5243800" y="1436800"/>
            <a:ext cx="337500" cy="3285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rPr>
              <a:t>1</a:t>
            </a:r>
            <a:endParaRPr b="1">
              <a:solidFill>
                <a:schemeClr val="lt1"/>
              </a:solidFill>
            </a:endParaRPr>
          </a:p>
        </p:txBody>
      </p:sp>
      <p:sp>
        <p:nvSpPr>
          <p:cNvPr id="589" name="Google Shape;589;p51"/>
          <p:cNvSpPr/>
          <p:nvPr/>
        </p:nvSpPr>
        <p:spPr>
          <a:xfrm>
            <a:off x="311700" y="1765300"/>
            <a:ext cx="337500" cy="3285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rPr>
              <a:t>5</a:t>
            </a:r>
            <a:endParaRPr/>
          </a:p>
        </p:txBody>
      </p:sp>
      <p:sp>
        <p:nvSpPr>
          <p:cNvPr id="590" name="Google Shape;590;p51"/>
          <p:cNvSpPr/>
          <p:nvPr/>
        </p:nvSpPr>
        <p:spPr>
          <a:xfrm>
            <a:off x="311700" y="2617100"/>
            <a:ext cx="337500" cy="3285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rPr>
              <a:t>2</a:t>
            </a:r>
            <a:endParaRPr/>
          </a:p>
        </p:txBody>
      </p:sp>
      <p:sp>
        <p:nvSpPr>
          <p:cNvPr id="591" name="Google Shape;591;p51"/>
          <p:cNvSpPr/>
          <p:nvPr/>
        </p:nvSpPr>
        <p:spPr>
          <a:xfrm>
            <a:off x="5243800" y="2617100"/>
            <a:ext cx="337500" cy="3285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rPr>
              <a:t>4</a:t>
            </a:r>
            <a:endParaRPr/>
          </a:p>
        </p:txBody>
      </p:sp>
      <p:sp>
        <p:nvSpPr>
          <p:cNvPr id="592" name="Google Shape;592;p51"/>
          <p:cNvSpPr/>
          <p:nvPr/>
        </p:nvSpPr>
        <p:spPr>
          <a:xfrm>
            <a:off x="311700" y="3335363"/>
            <a:ext cx="337500" cy="3285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rPr>
              <a:t>3</a:t>
            </a:r>
            <a:endParaRPr/>
          </a:p>
        </p:txBody>
      </p:sp>
      <p:sp>
        <p:nvSpPr>
          <p:cNvPr id="593" name="Google Shape;593;p51"/>
          <p:cNvSpPr txBox="1"/>
          <p:nvPr/>
        </p:nvSpPr>
        <p:spPr>
          <a:xfrm>
            <a:off x="6699725" y="521225"/>
            <a:ext cx="2298300" cy="38379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chemeClr val="dk1"/>
              </a:buClr>
              <a:buSzPts val="1200"/>
              <a:buFont typeface="Roboto"/>
              <a:buAutoNum type="arabicPeriod"/>
            </a:pPr>
            <a:r>
              <a:rPr lang="en" sz="1200">
                <a:solidFill>
                  <a:schemeClr val="dk1"/>
                </a:solidFill>
                <a:latin typeface="Roboto"/>
                <a:ea typeface="Roboto"/>
                <a:cs typeface="Roboto"/>
                <a:sym typeface="Roboto"/>
              </a:rPr>
              <a:t>Quote &amp; enroll clients in minutes</a:t>
            </a:r>
            <a:endParaRPr sz="1200">
              <a:solidFill>
                <a:schemeClr val="dk1"/>
              </a:solidFill>
              <a:latin typeface="Roboto"/>
              <a:ea typeface="Roboto"/>
              <a:cs typeface="Roboto"/>
              <a:sym typeface="Roboto"/>
            </a:endParaRPr>
          </a:p>
          <a:p>
            <a:pPr marL="457200" lvl="0" indent="-304800" algn="l" rtl="0">
              <a:spcBef>
                <a:spcPts val="1000"/>
              </a:spcBef>
              <a:spcAft>
                <a:spcPts val="0"/>
              </a:spcAft>
              <a:buClr>
                <a:schemeClr val="dk1"/>
              </a:buClr>
              <a:buSzPts val="1200"/>
              <a:buFont typeface="Roboto"/>
              <a:buAutoNum type="arabicPeriod"/>
            </a:pPr>
            <a:r>
              <a:rPr lang="en" sz="1200">
                <a:solidFill>
                  <a:schemeClr val="dk1"/>
                </a:solidFill>
                <a:latin typeface="Roboto"/>
                <a:ea typeface="Roboto"/>
                <a:cs typeface="Roboto"/>
                <a:sym typeface="Roboto"/>
              </a:rPr>
              <a:t>Search by name, or filter by status to find clients</a:t>
            </a:r>
            <a:endParaRPr sz="1200">
              <a:solidFill>
                <a:schemeClr val="dk1"/>
              </a:solidFill>
              <a:latin typeface="Roboto"/>
              <a:ea typeface="Roboto"/>
              <a:cs typeface="Roboto"/>
              <a:sym typeface="Roboto"/>
            </a:endParaRPr>
          </a:p>
          <a:p>
            <a:pPr marL="457200" lvl="0" indent="-304800" algn="l" rtl="0">
              <a:spcBef>
                <a:spcPts val="1000"/>
              </a:spcBef>
              <a:spcAft>
                <a:spcPts val="0"/>
              </a:spcAft>
              <a:buClr>
                <a:schemeClr val="dk1"/>
              </a:buClr>
              <a:buSzPts val="1200"/>
              <a:buFont typeface="Roboto"/>
              <a:buAutoNum type="arabicPeriod"/>
            </a:pPr>
            <a:r>
              <a:rPr lang="en" sz="1200">
                <a:solidFill>
                  <a:schemeClr val="dk1"/>
                </a:solidFill>
                <a:latin typeface="Roboto"/>
                <a:ea typeface="Roboto"/>
                <a:cs typeface="Roboto"/>
                <a:sym typeface="Roboto"/>
              </a:rPr>
              <a:t>Click on any client to view more details including plan information, dependents, contact information, billing &amp; payment history</a:t>
            </a:r>
            <a:endParaRPr sz="1200">
              <a:solidFill>
                <a:schemeClr val="dk1"/>
              </a:solidFill>
              <a:latin typeface="Roboto"/>
              <a:ea typeface="Roboto"/>
              <a:cs typeface="Roboto"/>
              <a:sym typeface="Roboto"/>
            </a:endParaRPr>
          </a:p>
          <a:p>
            <a:pPr marL="457200" lvl="0" indent="-304800" algn="l" rtl="0">
              <a:spcBef>
                <a:spcPts val="1000"/>
              </a:spcBef>
              <a:spcAft>
                <a:spcPts val="0"/>
              </a:spcAft>
              <a:buClr>
                <a:schemeClr val="dk1"/>
              </a:buClr>
              <a:buSzPts val="1200"/>
              <a:buFont typeface="Roboto"/>
              <a:buAutoNum type="arabicPeriod"/>
            </a:pPr>
            <a:r>
              <a:rPr lang="en" sz="1200">
                <a:solidFill>
                  <a:schemeClr val="dk1"/>
                </a:solidFill>
                <a:latin typeface="Roboto"/>
                <a:ea typeface="Roboto"/>
                <a:cs typeface="Roboto"/>
                <a:sym typeface="Roboto"/>
              </a:rPr>
              <a:t>Export your BoB to see more details</a:t>
            </a:r>
            <a:endParaRPr sz="1200">
              <a:solidFill>
                <a:schemeClr val="dk1"/>
              </a:solidFill>
              <a:latin typeface="Roboto"/>
              <a:ea typeface="Roboto"/>
              <a:cs typeface="Roboto"/>
              <a:sym typeface="Roboto"/>
            </a:endParaRPr>
          </a:p>
          <a:p>
            <a:pPr marL="457200" lvl="0" indent="-304800" algn="l" rtl="0">
              <a:spcBef>
                <a:spcPts val="1000"/>
              </a:spcBef>
              <a:spcAft>
                <a:spcPts val="1000"/>
              </a:spcAft>
              <a:buClr>
                <a:schemeClr val="dk1"/>
              </a:buClr>
              <a:buSzPts val="1200"/>
              <a:buFont typeface="Roboto"/>
              <a:buAutoNum type="arabicPeriod"/>
            </a:pPr>
            <a:r>
              <a:rPr lang="en" sz="1200" u="sng">
                <a:solidFill>
                  <a:schemeClr val="dk1"/>
                </a:solidFill>
                <a:latin typeface="Roboto"/>
                <a:ea typeface="Roboto"/>
                <a:cs typeface="Roboto"/>
                <a:sym typeface="Roboto"/>
              </a:rPr>
              <a:t>For agency principals:</a:t>
            </a:r>
            <a:r>
              <a:rPr lang="en" sz="1200">
                <a:solidFill>
                  <a:schemeClr val="dk1"/>
                </a:solidFill>
                <a:latin typeface="Roboto"/>
                <a:ea typeface="Roboto"/>
                <a:cs typeface="Roboto"/>
                <a:sym typeface="Roboto"/>
              </a:rPr>
              <a:t> View and manage any policies attributed to your agency</a:t>
            </a:r>
            <a:endParaRPr sz="1200">
              <a:solidFill>
                <a:schemeClr val="dk1"/>
              </a:solidFill>
              <a:latin typeface="Roboto"/>
              <a:ea typeface="Roboto"/>
              <a:cs typeface="Roboto"/>
              <a:sym typeface="Roboto"/>
            </a:endParaRPr>
          </a:p>
        </p:txBody>
      </p:sp>
      <p:sp>
        <p:nvSpPr>
          <p:cNvPr id="594" name="Google Shape;594;p51"/>
          <p:cNvSpPr txBox="1"/>
          <p:nvPr/>
        </p:nvSpPr>
        <p:spPr>
          <a:xfrm>
            <a:off x="2382575" y="4521066"/>
            <a:ext cx="5807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a:t>*For demonstration purposes ONLY, Oscar sample data is shown above</a:t>
            </a:r>
            <a:endParaRPr sz="1000" i="1"/>
          </a:p>
        </p:txBody>
      </p:sp>
      <p:sp>
        <p:nvSpPr>
          <p:cNvPr id="19" name="Google Shape;274;p30">
            <a:extLst>
              <a:ext uri="{FF2B5EF4-FFF2-40B4-BE49-F238E27FC236}">
                <a16:creationId xmlns:a16="http://schemas.microsoft.com/office/drawing/2014/main" id="{21512536-D09C-40C6-876A-80D5F6A1D690}"/>
              </a:ext>
            </a:extLst>
          </p:cNvPr>
          <p:cNvSpPr txBox="1"/>
          <p:nvPr/>
        </p:nvSpPr>
        <p:spPr>
          <a:xfrm>
            <a:off x="1615664" y="4151129"/>
            <a:ext cx="5422762" cy="353913"/>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t>These functionalities will also be available for Medicare Advantage BoB as well</a:t>
            </a:r>
            <a:endParaRPr sz="11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52"/>
          <p:cNvSpPr txBox="1">
            <a:spLocks noGrp="1"/>
          </p:cNvSpPr>
          <p:nvPr>
            <p:ph type="title"/>
          </p:nvPr>
        </p:nvSpPr>
        <p:spPr>
          <a:xfrm>
            <a:off x="315000" y="4637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Broker Account: Menu Items</a:t>
            </a:r>
            <a:endParaRPr dirty="0"/>
          </a:p>
        </p:txBody>
      </p:sp>
      <p:sp>
        <p:nvSpPr>
          <p:cNvPr id="600" name="Google Shape;600;p52"/>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2"/>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2" name="Google Shape;602;p52"/>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603" name="Google Shape;603;p52"/>
          <p:cNvPicPr preferRelativeResize="0"/>
          <p:nvPr/>
        </p:nvPicPr>
        <p:blipFill rotWithShape="1">
          <a:blip r:embed="rId3">
            <a:alphaModFix/>
          </a:blip>
          <a:srcRect b="19967"/>
          <a:stretch/>
        </p:blipFill>
        <p:spPr>
          <a:xfrm>
            <a:off x="387575" y="969850"/>
            <a:ext cx="5665300" cy="3136438"/>
          </a:xfrm>
          <a:prstGeom prst="rect">
            <a:avLst/>
          </a:prstGeom>
          <a:noFill/>
          <a:ln>
            <a:noFill/>
          </a:ln>
          <a:effectLst>
            <a:outerShdw blurRad="57150" dist="19050" dir="5400000" algn="bl" rotWithShape="0">
              <a:srgbClr val="000000">
                <a:alpha val="50000"/>
              </a:srgbClr>
            </a:outerShdw>
          </a:effectLst>
        </p:spPr>
      </p:pic>
      <p:sp>
        <p:nvSpPr>
          <p:cNvPr id="604" name="Google Shape;604;p52"/>
          <p:cNvSpPr/>
          <p:nvPr/>
        </p:nvSpPr>
        <p:spPr>
          <a:xfrm>
            <a:off x="5143850" y="1036450"/>
            <a:ext cx="247200" cy="236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  </a:t>
            </a:r>
            <a:endParaRPr>
              <a:solidFill>
                <a:schemeClr val="lt1"/>
              </a:solidFill>
            </a:endParaRPr>
          </a:p>
        </p:txBody>
      </p:sp>
      <p:sp>
        <p:nvSpPr>
          <p:cNvPr id="605" name="Google Shape;605;p52"/>
          <p:cNvSpPr txBox="1"/>
          <p:nvPr/>
        </p:nvSpPr>
        <p:spPr>
          <a:xfrm>
            <a:off x="5147075" y="969850"/>
            <a:ext cx="247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rPr>
              <a:t>5</a:t>
            </a:r>
            <a:endParaRPr sz="1200" b="1">
              <a:solidFill>
                <a:schemeClr val="lt1"/>
              </a:solidFill>
            </a:endParaRPr>
          </a:p>
        </p:txBody>
      </p:sp>
      <p:sp>
        <p:nvSpPr>
          <p:cNvPr id="606" name="Google Shape;606;p52"/>
          <p:cNvSpPr/>
          <p:nvPr/>
        </p:nvSpPr>
        <p:spPr>
          <a:xfrm>
            <a:off x="5527900" y="969850"/>
            <a:ext cx="573600" cy="236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7" name="Google Shape;607;p52"/>
          <p:cNvPicPr preferRelativeResize="0"/>
          <p:nvPr/>
        </p:nvPicPr>
        <p:blipFill>
          <a:blip r:embed="rId4">
            <a:alphaModFix/>
          </a:blip>
          <a:stretch>
            <a:fillRect/>
          </a:stretch>
        </p:blipFill>
        <p:spPr>
          <a:xfrm>
            <a:off x="7905676" y="4375149"/>
            <a:ext cx="1079327" cy="411076"/>
          </a:xfrm>
          <a:prstGeom prst="rect">
            <a:avLst/>
          </a:prstGeom>
          <a:noFill/>
          <a:ln>
            <a:noFill/>
          </a:ln>
        </p:spPr>
      </p:pic>
      <p:pic>
        <p:nvPicPr>
          <p:cNvPr id="608" name="Google Shape;608;p52"/>
          <p:cNvPicPr preferRelativeResize="0"/>
          <p:nvPr/>
        </p:nvPicPr>
        <p:blipFill>
          <a:blip r:embed="rId5">
            <a:alphaModFix/>
          </a:blip>
          <a:stretch>
            <a:fillRect/>
          </a:stretch>
        </p:blipFill>
        <p:spPr>
          <a:xfrm>
            <a:off x="7291375" y="0"/>
            <a:ext cx="1757292" cy="5143500"/>
          </a:xfrm>
          <a:prstGeom prst="rect">
            <a:avLst/>
          </a:prstGeom>
          <a:noFill/>
          <a:ln>
            <a:noFill/>
          </a:ln>
        </p:spPr>
      </p:pic>
      <p:sp>
        <p:nvSpPr>
          <p:cNvPr id="609" name="Google Shape;609;p52"/>
          <p:cNvSpPr/>
          <p:nvPr/>
        </p:nvSpPr>
        <p:spPr>
          <a:xfrm rot="5400000">
            <a:off x="5253580" y="2334175"/>
            <a:ext cx="2766600" cy="384000"/>
          </a:xfrm>
          <a:prstGeom prst="triangle">
            <a:avLst>
              <a:gd name="adj" fmla="val 50095"/>
            </a:avLst>
          </a:prstGeom>
          <a:solidFill>
            <a:srgbClr val="CCCCC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2"/>
          <p:cNvSpPr/>
          <p:nvPr/>
        </p:nvSpPr>
        <p:spPr>
          <a:xfrm>
            <a:off x="7405175" y="3108250"/>
            <a:ext cx="1258500" cy="94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1" name="Google Shape;611;p52"/>
          <p:cNvPicPr preferRelativeResize="0"/>
          <p:nvPr/>
        </p:nvPicPr>
        <p:blipFill>
          <a:blip r:embed="rId6">
            <a:alphaModFix/>
          </a:blip>
          <a:stretch>
            <a:fillRect/>
          </a:stretch>
        </p:blipFill>
        <p:spPr>
          <a:xfrm>
            <a:off x="311700" y="4406612"/>
            <a:ext cx="951131" cy="391937"/>
          </a:xfrm>
          <a:prstGeom prst="rect">
            <a:avLst/>
          </a:prstGeom>
          <a:noFill/>
          <a:ln>
            <a:noFill/>
          </a:ln>
        </p:spPr>
      </p:pic>
      <p:sp>
        <p:nvSpPr>
          <p:cNvPr id="612" name="Google Shape;612;p52"/>
          <p:cNvSpPr/>
          <p:nvPr/>
        </p:nvSpPr>
        <p:spPr>
          <a:xfrm>
            <a:off x="387575" y="1647355"/>
            <a:ext cx="1377000" cy="12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600">
                <a:latin typeface="Roboto"/>
                <a:ea typeface="Roboto"/>
                <a:cs typeface="Roboto"/>
                <a:sym typeface="Roboto"/>
              </a:rPr>
              <a:t>Agent, Health First Agency</a:t>
            </a:r>
            <a:endParaRPr sz="600">
              <a:latin typeface="Roboto"/>
              <a:ea typeface="Roboto"/>
              <a:cs typeface="Roboto"/>
              <a:sym typeface="Roboto"/>
            </a:endParaRPr>
          </a:p>
        </p:txBody>
      </p:sp>
      <p:sp>
        <p:nvSpPr>
          <p:cNvPr id="613" name="Google Shape;613;p52"/>
          <p:cNvSpPr/>
          <p:nvPr/>
        </p:nvSpPr>
        <p:spPr>
          <a:xfrm>
            <a:off x="2249325" y="2141550"/>
            <a:ext cx="1845600" cy="285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600">
                <a:latin typeface="Roboto"/>
                <a:ea typeface="Roboto"/>
                <a:cs typeface="Roboto"/>
                <a:sym typeface="Roboto"/>
              </a:rPr>
              <a:t>Complete these items before you write your first Health First policy.</a:t>
            </a:r>
            <a:endParaRPr sz="6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8"/>
        <p:cNvGrpSpPr/>
        <p:nvPr/>
      </p:nvGrpSpPr>
      <p:grpSpPr>
        <a:xfrm>
          <a:off x="0" y="0"/>
          <a:ext cx="0" cy="0"/>
          <a:chOff x="0" y="0"/>
          <a:chExt cx="0" cy="0"/>
        </a:xfrm>
      </p:grpSpPr>
      <p:sp>
        <p:nvSpPr>
          <p:cNvPr id="99" name="Google Shape;99;p18"/>
          <p:cNvSpPr txBox="1"/>
          <p:nvPr/>
        </p:nvSpPr>
        <p:spPr>
          <a:xfrm>
            <a:off x="115050" y="1648225"/>
            <a:ext cx="8913900" cy="118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500">
                <a:solidFill>
                  <a:srgbClr val="081458"/>
                </a:solidFill>
                <a:latin typeface="Roboto"/>
                <a:ea typeface="Roboto"/>
                <a:cs typeface="Roboto"/>
                <a:sym typeface="Roboto"/>
              </a:rPr>
              <a:t>How to Log-In</a:t>
            </a:r>
            <a:endParaRPr sz="6500">
              <a:solidFill>
                <a:srgbClr val="081458"/>
              </a:solidFill>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53"/>
          <p:cNvSpPr/>
          <p:nvPr/>
        </p:nvSpPr>
        <p:spPr>
          <a:xfrm flipH="1">
            <a:off x="311700" y="1532975"/>
            <a:ext cx="4263600" cy="27003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3"/>
          <p:cNvSpPr/>
          <p:nvPr/>
        </p:nvSpPr>
        <p:spPr>
          <a:xfrm flipH="1">
            <a:off x="4711200" y="1532975"/>
            <a:ext cx="4263600" cy="27003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3"/>
          <p:cNvSpPr txBox="1">
            <a:spLocks noGrp="1"/>
          </p:cNvSpPr>
          <p:nvPr>
            <p:ph type="title"/>
          </p:nvPr>
        </p:nvSpPr>
        <p:spPr>
          <a:xfrm>
            <a:off x="1454700" y="445025"/>
            <a:ext cx="7443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Oscar’s Broker Support Team is here to help</a:t>
            </a:r>
            <a:endParaRPr dirty="0"/>
          </a:p>
        </p:txBody>
      </p:sp>
      <p:sp>
        <p:nvSpPr>
          <p:cNvPr id="621" name="Google Shape;621;p53"/>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3"/>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3" name="Google Shape;623;p53"/>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624" name="Google Shape;624;p53"/>
          <p:cNvPicPr preferRelativeResize="0"/>
          <p:nvPr/>
        </p:nvPicPr>
        <p:blipFill>
          <a:blip r:embed="rId3">
            <a:alphaModFix/>
          </a:blip>
          <a:stretch>
            <a:fillRect/>
          </a:stretch>
        </p:blipFill>
        <p:spPr>
          <a:xfrm>
            <a:off x="342200" y="226925"/>
            <a:ext cx="1021476" cy="1021476"/>
          </a:xfrm>
          <a:prstGeom prst="rect">
            <a:avLst/>
          </a:prstGeom>
          <a:noFill/>
          <a:ln>
            <a:noFill/>
          </a:ln>
        </p:spPr>
      </p:pic>
      <p:sp>
        <p:nvSpPr>
          <p:cNvPr id="625" name="Google Shape;625;p53"/>
          <p:cNvSpPr txBox="1"/>
          <p:nvPr/>
        </p:nvSpPr>
        <p:spPr>
          <a:xfrm>
            <a:off x="342200" y="1616225"/>
            <a:ext cx="4338000" cy="2533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rgbClr val="081458"/>
                </a:solidFill>
                <a:latin typeface="Roboto"/>
                <a:ea typeface="Roboto"/>
                <a:cs typeface="Roboto"/>
                <a:sym typeface="Roboto"/>
              </a:rPr>
              <a:t>✓  Broker account</a:t>
            </a:r>
            <a:r>
              <a:rPr lang="en" sz="1500" b="1">
                <a:solidFill>
                  <a:srgbClr val="4F50FF"/>
                </a:solidFill>
                <a:latin typeface="Roboto"/>
                <a:ea typeface="Roboto"/>
                <a:cs typeface="Roboto"/>
                <a:sym typeface="Roboto"/>
              </a:rPr>
              <a:t> </a:t>
            </a:r>
            <a:r>
              <a:rPr lang="en" sz="1500">
                <a:solidFill>
                  <a:schemeClr val="dk1"/>
                </a:solidFill>
                <a:latin typeface="Roboto"/>
                <a:ea typeface="Roboto"/>
                <a:cs typeface="Roboto"/>
                <a:sym typeface="Roboto"/>
              </a:rPr>
              <a:t>support</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2"/>
              </a:solidFill>
              <a:latin typeface="Roboto"/>
              <a:ea typeface="Roboto"/>
              <a:cs typeface="Roboto"/>
              <a:sym typeface="Roboto"/>
            </a:endParaRPr>
          </a:p>
          <a:p>
            <a:pPr marL="0" lvl="0" indent="0" algn="l" rtl="0">
              <a:spcBef>
                <a:spcPts val="0"/>
              </a:spcBef>
              <a:spcAft>
                <a:spcPts val="0"/>
              </a:spcAft>
              <a:buNone/>
            </a:pPr>
            <a:r>
              <a:rPr lang="en" sz="1500" b="1">
                <a:solidFill>
                  <a:srgbClr val="081458"/>
                </a:solidFill>
                <a:latin typeface="Roboto"/>
                <a:ea typeface="Roboto"/>
                <a:cs typeface="Roboto"/>
                <a:sym typeface="Roboto"/>
              </a:rPr>
              <a:t>✓  Appointment &amp; certification </a:t>
            </a:r>
            <a:r>
              <a:rPr lang="en" sz="1500">
                <a:solidFill>
                  <a:schemeClr val="dk1"/>
                </a:solidFill>
                <a:latin typeface="Roboto"/>
                <a:ea typeface="Roboto"/>
                <a:cs typeface="Roboto"/>
                <a:sym typeface="Roboto"/>
              </a:rPr>
              <a:t>support</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500" b="1">
                <a:solidFill>
                  <a:srgbClr val="081458"/>
                </a:solidFill>
                <a:latin typeface="Roboto"/>
                <a:ea typeface="Roboto"/>
                <a:cs typeface="Roboto"/>
                <a:sym typeface="Roboto"/>
              </a:rPr>
              <a:t>✓ </a:t>
            </a:r>
            <a:r>
              <a:rPr lang="en" sz="1500" b="1">
                <a:solidFill>
                  <a:srgbClr val="4F50FF"/>
                </a:solidFill>
                <a:latin typeface="Roboto"/>
                <a:ea typeface="Roboto"/>
                <a:cs typeface="Roboto"/>
                <a:sym typeface="Roboto"/>
              </a:rPr>
              <a:t> </a:t>
            </a:r>
            <a:r>
              <a:rPr lang="en" sz="1500">
                <a:solidFill>
                  <a:schemeClr val="dk1"/>
                </a:solidFill>
                <a:latin typeface="Roboto"/>
                <a:ea typeface="Roboto"/>
                <a:cs typeface="Roboto"/>
                <a:sym typeface="Roboto"/>
              </a:rPr>
              <a:t>Commissions</a:t>
            </a:r>
            <a:r>
              <a:rPr lang="en" sz="1500">
                <a:solidFill>
                  <a:schemeClr val="dk2"/>
                </a:solidFill>
                <a:latin typeface="Roboto"/>
                <a:ea typeface="Roboto"/>
                <a:cs typeface="Roboto"/>
                <a:sym typeface="Roboto"/>
              </a:rPr>
              <a:t> </a:t>
            </a:r>
            <a:r>
              <a:rPr lang="en" sz="1500" b="1">
                <a:solidFill>
                  <a:srgbClr val="081458"/>
                </a:solidFill>
                <a:latin typeface="Roboto"/>
                <a:ea typeface="Roboto"/>
                <a:cs typeface="Roboto"/>
                <a:sym typeface="Roboto"/>
              </a:rPr>
              <a:t>escalations</a:t>
            </a:r>
            <a:endParaRPr sz="1500">
              <a:solidFill>
                <a:schemeClr val="dk2"/>
              </a:solidFill>
              <a:latin typeface="Roboto"/>
              <a:ea typeface="Roboto"/>
              <a:cs typeface="Roboto"/>
              <a:sym typeface="Roboto"/>
            </a:endParaRPr>
          </a:p>
          <a:p>
            <a:pPr marL="0" marR="0" lvl="0" indent="0" algn="l" rtl="0">
              <a:lnSpc>
                <a:spcPct val="100000"/>
              </a:lnSpc>
              <a:spcBef>
                <a:spcPts val="0"/>
              </a:spcBef>
              <a:spcAft>
                <a:spcPts val="0"/>
              </a:spcAft>
              <a:buNone/>
            </a:pPr>
            <a:endParaRPr sz="1500" b="1">
              <a:solidFill>
                <a:srgbClr val="081458"/>
              </a:solidFill>
              <a:latin typeface="Roboto"/>
              <a:ea typeface="Roboto"/>
              <a:cs typeface="Roboto"/>
              <a:sym typeface="Roboto"/>
            </a:endParaRPr>
          </a:p>
          <a:p>
            <a:pPr marL="0" marR="0" lvl="0" indent="0" algn="l" rtl="0">
              <a:lnSpc>
                <a:spcPct val="100000"/>
              </a:lnSpc>
              <a:spcBef>
                <a:spcPts val="0"/>
              </a:spcBef>
              <a:spcAft>
                <a:spcPts val="0"/>
              </a:spcAft>
              <a:buNone/>
            </a:pPr>
            <a:r>
              <a:rPr lang="en" sz="1500" b="1">
                <a:solidFill>
                  <a:srgbClr val="081458"/>
                </a:solidFill>
                <a:latin typeface="Roboto"/>
                <a:ea typeface="Roboto"/>
                <a:cs typeface="Roboto"/>
                <a:sym typeface="Roboto"/>
              </a:rPr>
              <a:t>✓  Eligibility </a:t>
            </a:r>
            <a:r>
              <a:rPr lang="en" sz="1500">
                <a:solidFill>
                  <a:schemeClr val="dk1"/>
                </a:solidFill>
                <a:latin typeface="Roboto"/>
                <a:ea typeface="Roboto"/>
                <a:cs typeface="Roboto"/>
                <a:sym typeface="Roboto"/>
              </a:rPr>
              <a:t>inquiries</a:t>
            </a:r>
            <a:endParaRPr sz="1500" b="1">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sz="1500" b="1">
              <a:solidFill>
                <a:srgbClr val="4F50FF"/>
              </a:solidFill>
              <a:latin typeface="Roboto"/>
              <a:ea typeface="Roboto"/>
              <a:cs typeface="Roboto"/>
              <a:sym typeface="Roboto"/>
            </a:endParaRPr>
          </a:p>
          <a:p>
            <a:pPr marL="0" lvl="0" indent="0" algn="l" rtl="0">
              <a:spcBef>
                <a:spcPts val="0"/>
              </a:spcBef>
              <a:spcAft>
                <a:spcPts val="0"/>
              </a:spcAft>
              <a:buNone/>
            </a:pPr>
            <a:r>
              <a:rPr lang="en" sz="1500" b="1">
                <a:solidFill>
                  <a:srgbClr val="081458"/>
                </a:solidFill>
                <a:latin typeface="Roboto"/>
                <a:ea typeface="Roboto"/>
                <a:cs typeface="Roboto"/>
                <a:sym typeface="Roboto"/>
              </a:rPr>
              <a:t>✓  Member</a:t>
            </a:r>
            <a:r>
              <a:rPr lang="en" sz="1500" b="1">
                <a:solidFill>
                  <a:srgbClr val="4F50FF"/>
                </a:solidFill>
                <a:latin typeface="Roboto"/>
                <a:ea typeface="Roboto"/>
                <a:cs typeface="Roboto"/>
                <a:sym typeface="Roboto"/>
              </a:rPr>
              <a:t> </a:t>
            </a:r>
            <a:r>
              <a:rPr lang="en" sz="1500">
                <a:solidFill>
                  <a:schemeClr val="dk1"/>
                </a:solidFill>
                <a:latin typeface="Roboto"/>
                <a:ea typeface="Roboto"/>
                <a:cs typeface="Roboto"/>
                <a:sym typeface="Roboto"/>
              </a:rPr>
              <a:t>inquiries &amp; support</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500" b="1">
                <a:solidFill>
                  <a:srgbClr val="081458"/>
                </a:solidFill>
                <a:latin typeface="Roboto"/>
                <a:ea typeface="Roboto"/>
                <a:cs typeface="Roboto"/>
                <a:sym typeface="Roboto"/>
              </a:rPr>
              <a:t>✓  Network/Rx</a:t>
            </a:r>
            <a:r>
              <a:rPr lang="en" sz="1500" b="1">
                <a:solidFill>
                  <a:srgbClr val="4F50FF"/>
                </a:solidFill>
                <a:latin typeface="Roboto"/>
                <a:ea typeface="Roboto"/>
                <a:cs typeface="Roboto"/>
                <a:sym typeface="Roboto"/>
              </a:rPr>
              <a:t> </a:t>
            </a:r>
            <a:r>
              <a:rPr lang="en" sz="1500">
                <a:solidFill>
                  <a:schemeClr val="dk1"/>
                </a:solidFill>
                <a:latin typeface="Roboto"/>
                <a:ea typeface="Roboto"/>
                <a:cs typeface="Roboto"/>
                <a:sym typeface="Roboto"/>
              </a:rPr>
              <a:t>support</a:t>
            </a:r>
            <a:endParaRPr sz="1500">
              <a:solidFill>
                <a:schemeClr val="dk1"/>
              </a:solidFill>
              <a:latin typeface="Roboto"/>
              <a:ea typeface="Roboto"/>
              <a:cs typeface="Roboto"/>
              <a:sym typeface="Roboto"/>
            </a:endParaRPr>
          </a:p>
        </p:txBody>
      </p:sp>
      <p:sp>
        <p:nvSpPr>
          <p:cNvPr id="626" name="Google Shape;626;p53"/>
          <p:cNvSpPr txBox="1"/>
          <p:nvPr/>
        </p:nvSpPr>
        <p:spPr>
          <a:xfrm>
            <a:off x="5752200" y="3741513"/>
            <a:ext cx="2132100" cy="259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 sz="1500">
                <a:solidFill>
                  <a:schemeClr val="dk1"/>
                </a:solidFill>
                <a:latin typeface="Roboto"/>
                <a:ea typeface="Roboto"/>
                <a:cs typeface="Roboto"/>
                <a:sym typeface="Roboto"/>
              </a:rPr>
              <a:t>877-693-6489</a:t>
            </a:r>
            <a:endParaRPr sz="1500">
              <a:solidFill>
                <a:schemeClr val="dk1"/>
              </a:solidFill>
              <a:latin typeface="Roboto"/>
              <a:ea typeface="Roboto"/>
              <a:cs typeface="Roboto"/>
              <a:sym typeface="Roboto"/>
            </a:endParaRPr>
          </a:p>
        </p:txBody>
      </p:sp>
      <p:sp>
        <p:nvSpPr>
          <p:cNvPr id="627" name="Google Shape;627;p53"/>
          <p:cNvSpPr txBox="1"/>
          <p:nvPr/>
        </p:nvSpPr>
        <p:spPr>
          <a:xfrm>
            <a:off x="5524800" y="3068400"/>
            <a:ext cx="2586900" cy="259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Clr>
                <a:srgbClr val="000000"/>
              </a:buClr>
              <a:buSzPts val="1100"/>
              <a:buFont typeface="Arial"/>
              <a:buNone/>
            </a:pPr>
            <a:r>
              <a:rPr lang="en" sz="1500" u="sng">
                <a:solidFill>
                  <a:schemeClr val="hlink"/>
                </a:solidFill>
                <a:latin typeface="Roboto"/>
                <a:ea typeface="Roboto"/>
                <a:cs typeface="Roboto"/>
                <a:sym typeface="Roboto"/>
                <a:hlinkClick r:id="rId4"/>
              </a:rPr>
              <a:t>hf-brokers@plusoscar.com</a:t>
            </a:r>
            <a:endParaRPr sz="1500">
              <a:solidFill>
                <a:srgbClr val="595959"/>
              </a:solidFill>
              <a:latin typeface="Roboto"/>
              <a:ea typeface="Roboto"/>
              <a:cs typeface="Roboto"/>
              <a:sym typeface="Roboto"/>
            </a:endParaRPr>
          </a:p>
        </p:txBody>
      </p:sp>
      <p:sp>
        <p:nvSpPr>
          <p:cNvPr id="628" name="Google Shape;628;p53"/>
          <p:cNvSpPr txBox="1"/>
          <p:nvPr/>
        </p:nvSpPr>
        <p:spPr>
          <a:xfrm>
            <a:off x="4737900" y="1609175"/>
            <a:ext cx="4160700" cy="3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081458"/>
                </a:solidFill>
                <a:latin typeface="Roboto"/>
                <a:ea typeface="Roboto"/>
                <a:cs typeface="Roboto"/>
                <a:sym typeface="Roboto"/>
              </a:rPr>
              <a:t>Monday through Friday 8:00am - 6:00pm EST</a:t>
            </a:r>
            <a:endParaRPr sz="1500" b="1">
              <a:solidFill>
                <a:srgbClr val="081458"/>
              </a:solidFill>
            </a:endParaRPr>
          </a:p>
        </p:txBody>
      </p:sp>
      <p:pic>
        <p:nvPicPr>
          <p:cNvPr id="629" name="Google Shape;629;p53"/>
          <p:cNvPicPr preferRelativeResize="0"/>
          <p:nvPr/>
        </p:nvPicPr>
        <p:blipFill>
          <a:blip r:embed="rId5">
            <a:alphaModFix/>
          </a:blip>
          <a:stretch>
            <a:fillRect/>
          </a:stretch>
        </p:blipFill>
        <p:spPr>
          <a:xfrm>
            <a:off x="6355821" y="2027000"/>
            <a:ext cx="924859" cy="925751"/>
          </a:xfrm>
          <a:prstGeom prst="rect">
            <a:avLst/>
          </a:prstGeom>
          <a:noFill/>
          <a:ln>
            <a:noFill/>
          </a:ln>
        </p:spPr>
      </p:pic>
      <p:sp>
        <p:nvSpPr>
          <p:cNvPr id="630" name="Google Shape;630;p53"/>
          <p:cNvSpPr txBox="1"/>
          <p:nvPr/>
        </p:nvSpPr>
        <p:spPr>
          <a:xfrm>
            <a:off x="4859400" y="3367350"/>
            <a:ext cx="3917700" cy="259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Clr>
                <a:srgbClr val="000000"/>
              </a:buClr>
              <a:buSzPts val="1100"/>
              <a:buFont typeface="Arial"/>
              <a:buNone/>
            </a:pPr>
            <a:r>
              <a:rPr lang="en" sz="1500" u="sng">
                <a:solidFill>
                  <a:schemeClr val="hlink"/>
                </a:solidFill>
                <a:latin typeface="Roboto"/>
                <a:ea typeface="Roboto"/>
                <a:cs typeface="Roboto"/>
                <a:sym typeface="Roboto"/>
                <a:hlinkClick r:id="rId6"/>
              </a:rPr>
              <a:t>hf-brokercommissions@plusoscar.com</a:t>
            </a:r>
            <a:endParaRPr sz="1500">
              <a:solidFill>
                <a:srgbClr val="595959"/>
              </a:solidFill>
              <a:latin typeface="Roboto"/>
              <a:ea typeface="Roboto"/>
              <a:cs typeface="Roboto"/>
              <a:sym typeface="Roboto"/>
            </a:endParaRPr>
          </a:p>
        </p:txBody>
      </p:sp>
      <p:pic>
        <p:nvPicPr>
          <p:cNvPr id="631" name="Google Shape;631;p53"/>
          <p:cNvPicPr preferRelativeResize="0"/>
          <p:nvPr/>
        </p:nvPicPr>
        <p:blipFill>
          <a:blip r:embed="rId7">
            <a:alphaModFix/>
          </a:blip>
          <a:stretch>
            <a:fillRect/>
          </a:stretch>
        </p:blipFill>
        <p:spPr>
          <a:xfrm>
            <a:off x="7719282" y="4406596"/>
            <a:ext cx="1113016" cy="423901"/>
          </a:xfrm>
          <a:prstGeom prst="rect">
            <a:avLst/>
          </a:prstGeom>
          <a:noFill/>
          <a:ln>
            <a:noFill/>
          </a:ln>
        </p:spPr>
      </p:pic>
      <p:pic>
        <p:nvPicPr>
          <p:cNvPr id="632" name="Google Shape;632;p53"/>
          <p:cNvPicPr preferRelativeResize="0"/>
          <p:nvPr/>
        </p:nvPicPr>
        <p:blipFill>
          <a:blip r:embed="rId8">
            <a:alphaModFix/>
          </a:blip>
          <a:stretch>
            <a:fillRect/>
          </a:stretch>
        </p:blipFill>
        <p:spPr>
          <a:xfrm>
            <a:off x="311700" y="4406612"/>
            <a:ext cx="951131" cy="39193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20" name="Google Shape;620;p53"/>
          <p:cNvSpPr txBox="1">
            <a:spLocks noGrp="1"/>
          </p:cNvSpPr>
          <p:nvPr>
            <p:ph type="title"/>
          </p:nvPr>
        </p:nvSpPr>
        <p:spPr>
          <a:xfrm>
            <a:off x="1454700" y="365457"/>
            <a:ext cx="7443900" cy="847005"/>
          </a:xfrm>
          <a:prstGeom prst="rect">
            <a:avLst/>
          </a:prstGeom>
        </p:spPr>
        <p:txBody>
          <a:bodyPr spcFirstLastPara="1" wrap="square" lIns="91425" tIns="91425" rIns="91425" bIns="91425" anchor="t" anchorCtr="0">
            <a:normAutofit fontScale="90000"/>
          </a:bodyPr>
          <a:lstStyle/>
          <a:p>
            <a:r>
              <a:rPr lang="en-US" dirty="0">
                <a:latin typeface="+mj-lt"/>
              </a:rPr>
              <a:t>Creating your Zendesk Account to connect via email with Oscar</a:t>
            </a:r>
            <a:br>
              <a:rPr lang="en-US" dirty="0">
                <a:latin typeface="+mj-lt"/>
              </a:rPr>
            </a:br>
            <a:r>
              <a:rPr lang="en-US" sz="1300" dirty="0">
                <a:latin typeface="Segoe UI" panose="020B0502040204020203" pitchFamily="34" charset="0"/>
              </a:rPr>
              <a:t>In order for brokers to communicate with Oscar through the designated emails provided, you will need to create an account through Zendesk. Follow the below steps.  </a:t>
            </a:r>
            <a:br>
              <a:rPr lang="en-US" sz="1300" dirty="0">
                <a:latin typeface="Segoe UI" panose="020B0502040204020203" pitchFamily="34" charset="0"/>
              </a:rPr>
            </a:br>
            <a:endParaRPr sz="1300" dirty="0">
              <a:latin typeface="+mj-lt"/>
            </a:endParaRPr>
          </a:p>
        </p:txBody>
      </p:sp>
      <p:sp>
        <p:nvSpPr>
          <p:cNvPr id="621" name="Google Shape;621;p53"/>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3"/>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3" name="Google Shape;623;p53"/>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624" name="Google Shape;624;p53"/>
          <p:cNvPicPr preferRelativeResize="0"/>
          <p:nvPr/>
        </p:nvPicPr>
        <p:blipFill>
          <a:blip r:embed="rId3">
            <a:alphaModFix/>
          </a:blip>
          <a:stretch>
            <a:fillRect/>
          </a:stretch>
        </p:blipFill>
        <p:spPr>
          <a:xfrm>
            <a:off x="342200" y="226925"/>
            <a:ext cx="1021476" cy="1021476"/>
          </a:xfrm>
          <a:prstGeom prst="rect">
            <a:avLst/>
          </a:prstGeom>
          <a:noFill/>
          <a:ln>
            <a:noFill/>
          </a:ln>
        </p:spPr>
      </p:pic>
      <p:pic>
        <p:nvPicPr>
          <p:cNvPr id="631" name="Google Shape;631;p53"/>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632" name="Google Shape;632;p53"/>
          <p:cNvPicPr preferRelativeResize="0"/>
          <p:nvPr/>
        </p:nvPicPr>
        <p:blipFill>
          <a:blip r:embed="rId5">
            <a:alphaModFix/>
          </a:blip>
          <a:stretch>
            <a:fillRect/>
          </a:stretch>
        </p:blipFill>
        <p:spPr>
          <a:xfrm>
            <a:off x="311700" y="4406612"/>
            <a:ext cx="951131" cy="391937"/>
          </a:xfrm>
          <a:prstGeom prst="rect">
            <a:avLst/>
          </a:prstGeom>
          <a:noFill/>
          <a:ln>
            <a:noFill/>
          </a:ln>
        </p:spPr>
      </p:pic>
      <p:sp>
        <p:nvSpPr>
          <p:cNvPr id="2" name="Rectangle 1"/>
          <p:cNvSpPr/>
          <p:nvPr/>
        </p:nvSpPr>
        <p:spPr>
          <a:xfrm>
            <a:off x="130992" y="1888349"/>
            <a:ext cx="2821287" cy="507831"/>
          </a:xfrm>
          <a:prstGeom prst="rect">
            <a:avLst/>
          </a:prstGeom>
        </p:spPr>
        <p:txBody>
          <a:bodyPr wrap="square">
            <a:spAutoFit/>
          </a:bodyPr>
          <a:lstStyle/>
          <a:p>
            <a:pPr marL="173038" indent="-173038">
              <a:spcAft>
                <a:spcPts val="600"/>
              </a:spcAft>
              <a:buFont typeface="Arial" panose="020B0604020202020204" pitchFamily="34" charset="0"/>
              <a:buChar char="•"/>
            </a:pPr>
            <a:r>
              <a:rPr lang="en-US" sz="1100" dirty="0">
                <a:latin typeface="Segoe UI" panose="020B0502040204020203" pitchFamily="34" charset="0"/>
              </a:rPr>
              <a:t>Go to Oscar’s </a:t>
            </a:r>
            <a:r>
              <a:rPr lang="en-US" sz="1100" dirty="0">
                <a:latin typeface="Segoe UI" panose="020B0502040204020203" pitchFamily="34" charset="0"/>
                <a:hlinkClick r:id="rId6"/>
              </a:rPr>
              <a:t>Zendesk Help Center</a:t>
            </a:r>
            <a:endParaRPr lang="en-US" sz="1100" dirty="0">
              <a:latin typeface="Segoe UI" panose="020B0502040204020203" pitchFamily="34" charset="0"/>
            </a:endParaRPr>
          </a:p>
          <a:p>
            <a:pPr marL="173038" indent="-173038">
              <a:spcAft>
                <a:spcPts val="600"/>
              </a:spcAft>
              <a:buFont typeface="Arial" panose="020B0604020202020204" pitchFamily="34" charset="0"/>
              <a:buChar char="•"/>
            </a:pPr>
            <a:r>
              <a:rPr lang="en-US" sz="1100" dirty="0">
                <a:latin typeface="Segoe UI" panose="020B0502040204020203" pitchFamily="34" charset="0"/>
              </a:rPr>
              <a:t>Click "Sign in" from the top right </a:t>
            </a:r>
          </a:p>
        </p:txBody>
      </p:sp>
      <p:pic>
        <p:nvPicPr>
          <p:cNvPr id="4" name="Picture 3" descr="Graphical user interface, application&#10;&#10;Description automatically generated">
            <a:extLst>
              <a:ext uri="{FF2B5EF4-FFF2-40B4-BE49-F238E27FC236}">
                <a16:creationId xmlns:a16="http://schemas.microsoft.com/office/drawing/2014/main" id="{53CD61E5-7E1A-4B45-B888-319B17987862}"/>
              </a:ext>
            </a:extLst>
          </p:cNvPr>
          <p:cNvPicPr>
            <a:picLocks noChangeAspect="1"/>
          </p:cNvPicPr>
          <p:nvPr/>
        </p:nvPicPr>
        <p:blipFill>
          <a:blip r:embed="rId7">
            <a:alphaModFix/>
          </a:blip>
          <a:stretch>
            <a:fillRect/>
          </a:stretch>
        </p:blipFill>
        <p:spPr>
          <a:xfrm>
            <a:off x="238658" y="2617745"/>
            <a:ext cx="2432083" cy="1201367"/>
          </a:xfrm>
          <a:prstGeom prst="rect">
            <a:avLst/>
          </a:prstGeom>
          <a:ln w="3175">
            <a:solidFill>
              <a:schemeClr val="tx1"/>
            </a:solidFill>
          </a:ln>
        </p:spPr>
      </p:pic>
      <p:sp>
        <p:nvSpPr>
          <p:cNvPr id="5" name="TextBox 4">
            <a:extLst>
              <a:ext uri="{FF2B5EF4-FFF2-40B4-BE49-F238E27FC236}">
                <a16:creationId xmlns:a16="http://schemas.microsoft.com/office/drawing/2014/main" id="{967D1E98-973E-4FDF-9732-E7E7404435A6}"/>
              </a:ext>
            </a:extLst>
          </p:cNvPr>
          <p:cNvSpPr txBox="1"/>
          <p:nvPr/>
        </p:nvSpPr>
        <p:spPr>
          <a:xfrm>
            <a:off x="5634050" y="1872219"/>
            <a:ext cx="3264549" cy="2139047"/>
          </a:xfrm>
          <a:prstGeom prst="rect">
            <a:avLst/>
          </a:prstGeom>
          <a:noFill/>
        </p:spPr>
        <p:txBody>
          <a:bodyPr wrap="square" rtlCol="0">
            <a:spAutoFit/>
          </a:bodyPr>
          <a:lstStyle/>
          <a:p>
            <a:pPr marL="173038" indent="-173038">
              <a:spcAft>
                <a:spcPts val="600"/>
              </a:spcAft>
              <a:buFont typeface="Arial" panose="020B0604020202020204" pitchFamily="34" charset="0"/>
              <a:buChar char="•"/>
            </a:pPr>
            <a:r>
              <a:rPr lang="en-US" sz="1100" dirty="0">
                <a:latin typeface="Segoe UI" panose="020B0502040204020203" pitchFamily="34" charset="0"/>
              </a:rPr>
              <a:t>Submit your full name and email address</a:t>
            </a:r>
          </a:p>
          <a:p>
            <a:pPr marL="173038" indent="-173038">
              <a:spcAft>
                <a:spcPts val="600"/>
              </a:spcAft>
              <a:buFont typeface="Arial" panose="020B0604020202020204" pitchFamily="34" charset="0"/>
              <a:buChar char="•"/>
            </a:pPr>
            <a:r>
              <a:rPr lang="en-US" sz="1100" dirty="0">
                <a:latin typeface="Segoe UI" panose="020B0502040204020203" pitchFamily="34" charset="0"/>
              </a:rPr>
              <a:t>Click the blue "Sign up" button. You will be receiving an email to complete account set up.</a:t>
            </a:r>
          </a:p>
          <a:p>
            <a:pPr marL="173038" indent="-173038">
              <a:spcAft>
                <a:spcPts val="600"/>
              </a:spcAft>
              <a:buFont typeface="Arial" panose="020B0604020202020204" pitchFamily="34" charset="0"/>
              <a:buChar char="•"/>
            </a:pPr>
            <a:r>
              <a:rPr lang="en-US" sz="1100" dirty="0">
                <a:latin typeface="Segoe UI" panose="020B0502040204020203" pitchFamily="34" charset="0"/>
              </a:rPr>
              <a:t>From your inbox, you will see an automated email with the subject "Welcome to Oscar Health." Click the unique link to complete creating your password.</a:t>
            </a:r>
          </a:p>
          <a:p>
            <a:pPr marL="173038" indent="-173038">
              <a:spcAft>
                <a:spcPts val="600"/>
              </a:spcAft>
              <a:buFont typeface="Arial" panose="020B0604020202020204" pitchFamily="34" charset="0"/>
              <a:buChar char="•"/>
            </a:pPr>
            <a:r>
              <a:rPr lang="en-US" sz="1100" dirty="0">
                <a:latin typeface="Segoe UI" panose="020B0502040204020203" pitchFamily="34" charset="0"/>
              </a:rPr>
              <a:t>You can now successfully communicate to/from, via email, with Oscar.</a:t>
            </a:r>
          </a:p>
          <a:p>
            <a:endParaRPr lang="en-US" dirty="0"/>
          </a:p>
        </p:txBody>
      </p:sp>
      <p:sp>
        <p:nvSpPr>
          <p:cNvPr id="6" name="Rectangle 5">
            <a:extLst>
              <a:ext uri="{FF2B5EF4-FFF2-40B4-BE49-F238E27FC236}">
                <a16:creationId xmlns:a16="http://schemas.microsoft.com/office/drawing/2014/main" id="{452697A4-B175-4856-9A0E-C996599AE89C}"/>
              </a:ext>
            </a:extLst>
          </p:cNvPr>
          <p:cNvSpPr/>
          <p:nvPr/>
        </p:nvSpPr>
        <p:spPr>
          <a:xfrm>
            <a:off x="2434805" y="2611407"/>
            <a:ext cx="256334" cy="16912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64026" y="1874755"/>
            <a:ext cx="2821287" cy="769441"/>
          </a:xfrm>
          <a:prstGeom prst="rect">
            <a:avLst/>
          </a:prstGeom>
        </p:spPr>
        <p:txBody>
          <a:bodyPr wrap="square">
            <a:spAutoFit/>
          </a:bodyPr>
          <a:lstStyle/>
          <a:p>
            <a:pPr marL="171450" indent="-171450">
              <a:spcAft>
                <a:spcPts val="600"/>
              </a:spcAft>
              <a:buFont typeface="Arial" panose="020B0604020202020204" pitchFamily="34" charset="0"/>
              <a:buChar char="•"/>
            </a:pPr>
            <a:r>
              <a:rPr lang="en-US" sz="1100" dirty="0">
                <a:latin typeface="Segoe UI" panose="020B0502040204020203" pitchFamily="34" charset="0"/>
              </a:rPr>
              <a:t>A pop-up window will prompt you to sign in. If you don’t have an account, select "Sign up" next to "New to Oscar Health?" </a:t>
            </a:r>
          </a:p>
        </p:txBody>
      </p:sp>
      <p:pic>
        <p:nvPicPr>
          <p:cNvPr id="9" name="Picture 8" descr="Graphical user interface, application&#10;&#10;Description automatically generated">
            <a:extLst>
              <a:ext uri="{FF2B5EF4-FFF2-40B4-BE49-F238E27FC236}">
                <a16:creationId xmlns:a16="http://schemas.microsoft.com/office/drawing/2014/main" id="{0E0BDC0B-7D52-435C-8678-6E2C4C59B3CD}"/>
              </a:ext>
            </a:extLst>
          </p:cNvPr>
          <p:cNvPicPr>
            <a:picLocks noChangeAspect="1"/>
          </p:cNvPicPr>
          <p:nvPr/>
        </p:nvPicPr>
        <p:blipFill>
          <a:blip r:embed="rId8"/>
          <a:stretch>
            <a:fillRect/>
          </a:stretch>
        </p:blipFill>
        <p:spPr>
          <a:xfrm>
            <a:off x="3174136" y="2627584"/>
            <a:ext cx="2025482" cy="2054716"/>
          </a:xfrm>
          <a:prstGeom prst="rect">
            <a:avLst/>
          </a:prstGeom>
          <a:ln w="3175">
            <a:solidFill>
              <a:schemeClr val="tx1"/>
            </a:solidFill>
          </a:ln>
        </p:spPr>
      </p:pic>
      <p:sp>
        <p:nvSpPr>
          <p:cNvPr id="18" name="Rectangle 17">
            <a:extLst>
              <a:ext uri="{FF2B5EF4-FFF2-40B4-BE49-F238E27FC236}">
                <a16:creationId xmlns:a16="http://schemas.microsoft.com/office/drawing/2014/main" id="{47398376-3DA8-4E42-9638-A46D73A82FE1}"/>
              </a:ext>
            </a:extLst>
          </p:cNvPr>
          <p:cNvSpPr/>
          <p:nvPr/>
        </p:nvSpPr>
        <p:spPr>
          <a:xfrm>
            <a:off x="3841041" y="4113503"/>
            <a:ext cx="252978" cy="16912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949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8"/>
          <p:cNvSpPr txBox="1">
            <a:spLocks noGrp="1"/>
          </p:cNvSpPr>
          <p:nvPr>
            <p:ph type="title"/>
          </p:nvPr>
        </p:nvSpPr>
        <p:spPr>
          <a:xfrm>
            <a:off x="311700" y="445024"/>
            <a:ext cx="8520600" cy="1002775"/>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800" dirty="0">
                <a:latin typeface="+mn-lt"/>
                <a:ea typeface="Roboto"/>
                <a:cs typeface="Roboto"/>
                <a:sym typeface="Roboto"/>
              </a:rPr>
              <a:t>Health First Health Plans Broker Services is available:</a:t>
            </a:r>
            <a:br>
              <a:rPr lang="en" sz="2800" dirty="0">
                <a:latin typeface="+mn-lt"/>
                <a:ea typeface="Roboto"/>
                <a:cs typeface="Roboto"/>
                <a:sym typeface="Roboto"/>
              </a:rPr>
            </a:br>
            <a:r>
              <a:rPr lang="en" sz="2800" dirty="0">
                <a:latin typeface="+mn-lt"/>
                <a:ea typeface="Roboto"/>
                <a:cs typeface="Roboto"/>
                <a:sym typeface="Roboto"/>
              </a:rPr>
              <a:t>Monday through Friday 8:00 a.m. </a:t>
            </a:r>
            <a:r>
              <a:rPr lang="en" dirty="0">
                <a:latin typeface="+mn-lt"/>
                <a:ea typeface="Roboto"/>
                <a:cs typeface="Roboto"/>
                <a:sym typeface="Roboto"/>
              </a:rPr>
              <a:t>to </a:t>
            </a:r>
            <a:r>
              <a:rPr lang="en" sz="2800" dirty="0">
                <a:latin typeface="+mn-lt"/>
                <a:ea typeface="Roboto"/>
                <a:cs typeface="Roboto"/>
                <a:sym typeface="Roboto"/>
              </a:rPr>
              <a:t>5:00 p.m.</a:t>
            </a:r>
            <a:endParaRPr dirty="0"/>
          </a:p>
        </p:txBody>
      </p:sp>
      <p:sp>
        <p:nvSpPr>
          <p:cNvPr id="434" name="Google Shape;434;p38"/>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6" name="Google Shape;436;p38"/>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438" name="Google Shape;438;p38"/>
          <p:cNvSpPr/>
          <p:nvPr/>
        </p:nvSpPr>
        <p:spPr>
          <a:xfrm>
            <a:off x="898675" y="942475"/>
            <a:ext cx="274800" cy="7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txBox="1"/>
          <p:nvPr/>
        </p:nvSpPr>
        <p:spPr>
          <a:xfrm>
            <a:off x="311700" y="1814026"/>
            <a:ext cx="7572475" cy="188585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Roboto"/>
                <a:ea typeface="Roboto"/>
                <a:cs typeface="Roboto"/>
                <a:sym typeface="Roboto"/>
              </a:rPr>
              <a:t>For questions contact us at: </a:t>
            </a:r>
            <a:br>
              <a:rPr lang="en" sz="2000" dirty="0">
                <a:latin typeface="Roboto"/>
                <a:ea typeface="Roboto"/>
                <a:cs typeface="Roboto"/>
                <a:sym typeface="Roboto"/>
              </a:rPr>
            </a:br>
            <a:r>
              <a:rPr lang="en" sz="2000" dirty="0">
                <a:latin typeface="Roboto"/>
                <a:ea typeface="Roboto"/>
                <a:cs typeface="Roboto"/>
                <a:sym typeface="Roboto"/>
              </a:rPr>
              <a:t>321.434.5265 or </a:t>
            </a:r>
            <a:r>
              <a:rPr lang="en" sz="2000" dirty="0">
                <a:latin typeface="Roboto"/>
                <a:ea typeface="Roboto"/>
                <a:cs typeface="Roboto"/>
                <a:sym typeface="Roboto"/>
                <a:hlinkClick r:id="rId3"/>
              </a:rPr>
              <a:t>HFBroker@HF.org</a:t>
            </a:r>
            <a:r>
              <a:rPr lang="en" sz="2000" dirty="0">
                <a:latin typeface="Roboto"/>
                <a:ea typeface="Roboto"/>
                <a:cs typeface="Roboto"/>
                <a:sym typeface="Roboto"/>
              </a:rPr>
              <a:t> </a:t>
            </a:r>
            <a:endParaRPr sz="2000" dirty="0">
              <a:highlight>
                <a:schemeClr val="lt1"/>
              </a:highlight>
              <a:latin typeface="Roboto"/>
              <a:ea typeface="Roboto"/>
              <a:cs typeface="Roboto"/>
              <a:sym typeface="Roboto"/>
            </a:endParaRPr>
          </a:p>
          <a:p>
            <a:pPr marL="0" lvl="0" indent="0" algn="ctr" rtl="0">
              <a:spcBef>
                <a:spcPts val="1000"/>
              </a:spcBef>
              <a:spcAft>
                <a:spcPts val="0"/>
              </a:spcAft>
              <a:buNone/>
            </a:pPr>
            <a:endParaRPr sz="1600" dirty="0">
              <a:latin typeface="Roboto"/>
              <a:ea typeface="Roboto"/>
              <a:cs typeface="Roboto"/>
              <a:sym typeface="Roboto"/>
            </a:endParaRPr>
          </a:p>
          <a:p>
            <a:pPr marL="0" lvl="0" indent="0" algn="l" rtl="0">
              <a:spcBef>
                <a:spcPts val="1000"/>
              </a:spcBef>
              <a:spcAft>
                <a:spcPts val="1000"/>
              </a:spcAft>
              <a:buNone/>
            </a:pPr>
            <a:endParaRPr sz="2000" dirty="0">
              <a:latin typeface="Roboto"/>
              <a:ea typeface="Roboto"/>
              <a:cs typeface="Roboto"/>
              <a:sym typeface="Roboto"/>
            </a:endParaRPr>
          </a:p>
        </p:txBody>
      </p:sp>
      <p:pic>
        <p:nvPicPr>
          <p:cNvPr id="441" name="Google Shape;441;p38"/>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442" name="Google Shape;442;p38"/>
          <p:cNvPicPr preferRelativeResize="0"/>
          <p:nvPr/>
        </p:nvPicPr>
        <p:blipFill>
          <a:blip r:embed="rId5">
            <a:alphaModFix/>
          </a:blip>
          <a:stretch>
            <a:fillRect/>
          </a:stretch>
        </p:blipFill>
        <p:spPr>
          <a:xfrm>
            <a:off x="311700" y="4406612"/>
            <a:ext cx="951131" cy="391937"/>
          </a:xfrm>
          <a:prstGeom prst="rect">
            <a:avLst/>
          </a:prstGeom>
          <a:noFill/>
          <a:ln>
            <a:noFill/>
          </a:ln>
        </p:spPr>
      </p:pic>
    </p:spTree>
    <p:extLst>
      <p:ext uri="{BB962C8B-B14F-4D97-AF65-F5344CB8AC3E}">
        <p14:creationId xmlns:p14="http://schemas.microsoft.com/office/powerpoint/2010/main" val="372251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445025"/>
            <a:ext cx="5119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Broker Portal Location</a:t>
            </a:r>
            <a:endParaRPr/>
          </a:p>
        </p:txBody>
      </p:sp>
      <p:sp>
        <p:nvSpPr>
          <p:cNvPr id="105" name="Google Shape;105;p19"/>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9"/>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 name="Google Shape;107;p19"/>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108" name="Google Shape;108;p19"/>
          <p:cNvSpPr txBox="1"/>
          <p:nvPr/>
        </p:nvSpPr>
        <p:spPr>
          <a:xfrm>
            <a:off x="311699" y="1017725"/>
            <a:ext cx="7571661" cy="90791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The Broker Portal can be accessed in two ways:</a:t>
            </a:r>
            <a:endParaRPr dirty="0"/>
          </a:p>
          <a:p>
            <a:pPr marL="457200" lvl="0" indent="-317500" algn="l" rtl="0">
              <a:spcAft>
                <a:spcPts val="600"/>
              </a:spcAft>
              <a:buSzPts val="1400"/>
              <a:buAutoNum type="arabicParenBoth"/>
            </a:pPr>
            <a:r>
              <a:rPr lang="en" dirty="0"/>
              <a:t>Directly via </a:t>
            </a:r>
            <a:r>
              <a:rPr lang="en-US" u="sng" dirty="0">
                <a:solidFill>
                  <a:schemeClr val="hlink"/>
                </a:solidFill>
                <a:hlinkClick r:id="rId3"/>
              </a:rPr>
              <a:t>https://healthfirst-brokers.hioscar.com/login</a:t>
            </a:r>
            <a:endParaRPr lang="en-US" u="sng" dirty="0">
              <a:solidFill>
                <a:schemeClr val="hlink"/>
              </a:solidFill>
            </a:endParaRPr>
          </a:p>
          <a:p>
            <a:pPr marL="457200" lvl="0" indent="-317500" algn="l" rtl="0">
              <a:spcBef>
                <a:spcPts val="0"/>
              </a:spcBef>
              <a:spcAft>
                <a:spcPts val="0"/>
              </a:spcAft>
              <a:buSzPts val="1400"/>
              <a:buAutoNum type="arabicParenBoth"/>
            </a:pPr>
            <a:r>
              <a:rPr lang="en" dirty="0"/>
              <a:t>Or via the Health First Health Plans Website at </a:t>
            </a:r>
            <a:r>
              <a:rPr lang="en" dirty="0">
                <a:hlinkClick r:id="rId4"/>
              </a:rPr>
              <a:t>myHFHP.org </a:t>
            </a:r>
            <a:r>
              <a:rPr lang="en" dirty="0"/>
              <a:t>or </a:t>
            </a:r>
            <a:r>
              <a:rPr lang="en" dirty="0">
                <a:hlinkClick r:id="rId5"/>
              </a:rPr>
              <a:t>myAHPlan.com</a:t>
            </a:r>
            <a:endParaRPr dirty="0"/>
          </a:p>
        </p:txBody>
      </p:sp>
      <p:grpSp>
        <p:nvGrpSpPr>
          <p:cNvPr id="109" name="Google Shape;109;p19"/>
          <p:cNvGrpSpPr/>
          <p:nvPr/>
        </p:nvGrpSpPr>
        <p:grpSpPr>
          <a:xfrm>
            <a:off x="4095150" y="1889906"/>
            <a:ext cx="4884925" cy="2320234"/>
            <a:chOff x="1605875" y="1856225"/>
            <a:chExt cx="6078801" cy="2887299"/>
          </a:xfrm>
        </p:grpSpPr>
        <p:pic>
          <p:nvPicPr>
            <p:cNvPr id="110" name="Google Shape;110;p19"/>
            <p:cNvPicPr preferRelativeResize="0"/>
            <p:nvPr/>
          </p:nvPicPr>
          <p:blipFill>
            <a:blip r:embed="rId6">
              <a:alphaModFix/>
            </a:blip>
            <a:stretch>
              <a:fillRect/>
            </a:stretch>
          </p:blipFill>
          <p:spPr>
            <a:xfrm>
              <a:off x="1605875" y="1856225"/>
              <a:ext cx="6078801" cy="2887299"/>
            </a:xfrm>
            <a:prstGeom prst="rect">
              <a:avLst/>
            </a:prstGeom>
            <a:noFill/>
            <a:ln>
              <a:noFill/>
            </a:ln>
            <a:effectLst>
              <a:outerShdw blurRad="57150" dist="19050" dir="5400000" algn="bl" rotWithShape="0">
                <a:srgbClr val="000000">
                  <a:alpha val="50000"/>
                </a:srgbClr>
              </a:outerShdw>
            </a:effectLst>
          </p:spPr>
        </p:pic>
        <p:sp>
          <p:nvSpPr>
            <p:cNvPr id="111" name="Google Shape;111;p19"/>
            <p:cNvSpPr/>
            <p:nvPr/>
          </p:nvSpPr>
          <p:spPr>
            <a:xfrm>
              <a:off x="5526650" y="2133675"/>
              <a:ext cx="392100" cy="246300"/>
            </a:xfrm>
            <a:prstGeom prst="rect">
              <a:avLst/>
            </a:prstGeom>
            <a:noFill/>
            <a:ln w="38100" cap="flat" cmpd="sng">
              <a:solidFill>
                <a:srgbClr val="FFD9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9"/>
            <p:cNvSpPr/>
            <p:nvPr/>
          </p:nvSpPr>
          <p:spPr>
            <a:xfrm>
              <a:off x="5615225" y="2796000"/>
              <a:ext cx="704700" cy="246300"/>
            </a:xfrm>
            <a:prstGeom prst="rect">
              <a:avLst/>
            </a:prstGeom>
            <a:noFill/>
            <a:ln w="38100" cap="flat" cmpd="sng">
              <a:solidFill>
                <a:srgbClr val="FFD96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3" name="Google Shape;113;p19"/>
          <p:cNvPicPr preferRelativeResize="0"/>
          <p:nvPr/>
        </p:nvPicPr>
        <p:blipFill>
          <a:blip r:embed="rId7">
            <a:alphaModFix/>
          </a:blip>
          <a:stretch>
            <a:fillRect/>
          </a:stretch>
        </p:blipFill>
        <p:spPr>
          <a:xfrm>
            <a:off x="128375" y="1847500"/>
            <a:ext cx="3877178" cy="2362649"/>
          </a:xfrm>
          <a:prstGeom prst="rect">
            <a:avLst/>
          </a:prstGeom>
          <a:noFill/>
          <a:ln>
            <a:noFill/>
          </a:ln>
          <a:effectLst>
            <a:outerShdw blurRad="57150" dist="19050" dir="5400000" algn="bl" rotWithShape="0">
              <a:srgbClr val="000000">
                <a:alpha val="50000"/>
              </a:srgbClr>
            </a:outerShdw>
          </a:effectLst>
        </p:spPr>
      </p:pic>
      <p:sp>
        <p:nvSpPr>
          <p:cNvPr id="114" name="Google Shape;114;p19"/>
          <p:cNvSpPr/>
          <p:nvPr/>
        </p:nvSpPr>
        <p:spPr>
          <a:xfrm>
            <a:off x="64500" y="1775225"/>
            <a:ext cx="247200" cy="236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  </a:t>
            </a:r>
            <a:endParaRPr>
              <a:solidFill>
                <a:schemeClr val="lt1"/>
              </a:solidFill>
            </a:endParaRPr>
          </a:p>
        </p:txBody>
      </p:sp>
      <p:sp>
        <p:nvSpPr>
          <p:cNvPr id="115" name="Google Shape;115;p19"/>
          <p:cNvSpPr txBox="1"/>
          <p:nvPr/>
        </p:nvSpPr>
        <p:spPr>
          <a:xfrm>
            <a:off x="64500" y="1708625"/>
            <a:ext cx="247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rPr>
              <a:t>1</a:t>
            </a:r>
            <a:endParaRPr sz="1200" b="1">
              <a:solidFill>
                <a:schemeClr val="lt1"/>
              </a:solidFill>
            </a:endParaRPr>
          </a:p>
        </p:txBody>
      </p:sp>
      <p:sp>
        <p:nvSpPr>
          <p:cNvPr id="116" name="Google Shape;116;p19"/>
          <p:cNvSpPr/>
          <p:nvPr/>
        </p:nvSpPr>
        <p:spPr>
          <a:xfrm>
            <a:off x="3958700" y="1775225"/>
            <a:ext cx="247200" cy="236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  </a:t>
            </a:r>
            <a:endParaRPr>
              <a:solidFill>
                <a:schemeClr val="lt1"/>
              </a:solidFill>
            </a:endParaRPr>
          </a:p>
        </p:txBody>
      </p:sp>
      <p:sp>
        <p:nvSpPr>
          <p:cNvPr id="117" name="Google Shape;117;p19"/>
          <p:cNvSpPr txBox="1"/>
          <p:nvPr/>
        </p:nvSpPr>
        <p:spPr>
          <a:xfrm>
            <a:off x="3958700" y="1708625"/>
            <a:ext cx="247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rPr>
              <a:t>2</a:t>
            </a:r>
            <a:endParaRPr sz="1200" b="1">
              <a:solidFill>
                <a:schemeClr val="lt1"/>
              </a:solidFill>
            </a:endParaRPr>
          </a:p>
        </p:txBody>
      </p:sp>
      <p:pic>
        <p:nvPicPr>
          <p:cNvPr id="118" name="Google Shape;118;p19"/>
          <p:cNvPicPr preferRelativeResize="0"/>
          <p:nvPr/>
        </p:nvPicPr>
        <p:blipFill>
          <a:blip r:embed="rId8">
            <a:alphaModFix/>
          </a:blip>
          <a:stretch>
            <a:fillRect/>
          </a:stretch>
        </p:blipFill>
        <p:spPr>
          <a:xfrm>
            <a:off x="7719282" y="4406596"/>
            <a:ext cx="1113016" cy="423901"/>
          </a:xfrm>
          <a:prstGeom prst="rect">
            <a:avLst/>
          </a:prstGeom>
          <a:noFill/>
          <a:ln>
            <a:noFill/>
          </a:ln>
        </p:spPr>
      </p:pic>
      <p:pic>
        <p:nvPicPr>
          <p:cNvPr id="119" name="Google Shape;119;p19"/>
          <p:cNvPicPr preferRelativeResize="0"/>
          <p:nvPr/>
        </p:nvPicPr>
        <p:blipFill>
          <a:blip r:embed="rId9">
            <a:alphaModFix/>
          </a:blip>
          <a:stretch>
            <a:fillRect/>
          </a:stretch>
        </p:blipFill>
        <p:spPr>
          <a:xfrm>
            <a:off x="311700" y="4406612"/>
            <a:ext cx="951131" cy="3919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3"/>
        <p:cNvGrpSpPr/>
        <p:nvPr/>
      </p:nvGrpSpPr>
      <p:grpSpPr>
        <a:xfrm>
          <a:off x="0" y="0"/>
          <a:ext cx="0" cy="0"/>
          <a:chOff x="0" y="0"/>
          <a:chExt cx="0" cy="0"/>
        </a:xfrm>
      </p:grpSpPr>
      <p:sp>
        <p:nvSpPr>
          <p:cNvPr id="124" name="Google Shape;124;p20"/>
          <p:cNvSpPr txBox="1"/>
          <p:nvPr/>
        </p:nvSpPr>
        <p:spPr>
          <a:xfrm>
            <a:off x="115050" y="1648225"/>
            <a:ext cx="8913900" cy="118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500">
                <a:solidFill>
                  <a:srgbClr val="081458"/>
                </a:solidFill>
                <a:latin typeface="Roboto"/>
                <a:ea typeface="Roboto"/>
                <a:cs typeface="Roboto"/>
                <a:sym typeface="Roboto"/>
              </a:rPr>
              <a:t>Existing Broker Log-In</a:t>
            </a:r>
            <a:endParaRPr sz="6500">
              <a:solidFill>
                <a:srgbClr val="08145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Existing Brokers: Accessing your Broker Portal Account</a:t>
            </a:r>
            <a:endParaRPr/>
          </a:p>
        </p:txBody>
      </p:sp>
      <p:sp>
        <p:nvSpPr>
          <p:cNvPr id="130" name="Google Shape;130;p21"/>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1"/>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 name="Google Shape;132;p21"/>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133" name="Google Shape;133;p21"/>
          <p:cNvSpPr txBox="1"/>
          <p:nvPr/>
        </p:nvSpPr>
        <p:spPr>
          <a:xfrm>
            <a:off x="359149" y="1133100"/>
            <a:ext cx="7704195" cy="21236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rPr>
              <a:t>If you’re an existing Health First broker, GOOD NEWS - your account has already been set up. </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Future slides reflect existing broker login instructions. These same instructions will be coming in a future email. </a:t>
            </a:r>
          </a:p>
          <a:p>
            <a:pPr marL="457200" lvl="0" indent="-317500" algn="l" rtl="0">
              <a:spcBef>
                <a:spcPts val="0"/>
              </a:spcBef>
              <a:spcAft>
                <a:spcPts val="0"/>
              </a:spcAft>
              <a:buClr>
                <a:schemeClr val="dk1"/>
              </a:buClr>
              <a:buSzPts val="1400"/>
              <a:buChar char="●"/>
            </a:pPr>
            <a:endParaRPr lang="en"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Look for an email from </a:t>
            </a:r>
            <a:r>
              <a:rPr lang="en" dirty="0">
                <a:solidFill>
                  <a:schemeClr val="dk1"/>
                </a:solidFill>
                <a:hlinkClick r:id="rId3"/>
              </a:rPr>
              <a:t>HFBroker@HF.org</a:t>
            </a:r>
            <a:r>
              <a:rPr lang="en" dirty="0">
                <a:solidFill>
                  <a:schemeClr val="dk1"/>
                </a:solidFill>
              </a:rPr>
              <a:t> </a:t>
            </a: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317500" algn="l" rtl="0">
              <a:spcBef>
                <a:spcPts val="0"/>
              </a:spcBef>
              <a:spcAft>
                <a:spcPts val="0"/>
              </a:spcAft>
              <a:buClr>
                <a:schemeClr val="dk1"/>
              </a:buClr>
              <a:buSzPts val="1400"/>
              <a:buChar char="●"/>
            </a:pPr>
            <a:r>
              <a:rPr lang="en" dirty="0">
                <a:solidFill>
                  <a:schemeClr val="dk1"/>
                </a:solidFill>
              </a:rPr>
              <a:t>This email will confirm your account creation, and direct you to set up your password </a:t>
            </a:r>
            <a:endParaRPr dirty="0">
              <a:solidFill>
                <a:schemeClr val="dk1"/>
              </a:solidFill>
            </a:endParaRPr>
          </a:p>
          <a:p>
            <a:pPr marL="0" lvl="0" indent="0" algn="l" rtl="0">
              <a:spcBef>
                <a:spcPts val="0"/>
              </a:spcBef>
              <a:spcAft>
                <a:spcPts val="0"/>
              </a:spcAft>
              <a:buNone/>
            </a:pPr>
            <a:endParaRPr dirty="0">
              <a:solidFill>
                <a:schemeClr val="dk1"/>
              </a:solidFill>
            </a:endParaRPr>
          </a:p>
        </p:txBody>
      </p:sp>
      <p:pic>
        <p:nvPicPr>
          <p:cNvPr id="134" name="Google Shape;134;p21"/>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135" name="Google Shape;135;p21"/>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6" name="Google Shape;146;p22"/>
          <p:cNvPicPr preferRelativeResize="0"/>
          <p:nvPr/>
        </p:nvPicPr>
        <p:blipFill>
          <a:blip r:embed="rId3">
            <a:alphaModFix/>
          </a:blip>
          <a:stretch>
            <a:fillRect/>
          </a:stretch>
        </p:blipFill>
        <p:spPr>
          <a:xfrm>
            <a:off x="1852452" y="1390775"/>
            <a:ext cx="5035050" cy="3068226"/>
          </a:xfrm>
          <a:prstGeom prst="rect">
            <a:avLst/>
          </a:prstGeom>
          <a:noFill/>
          <a:ln>
            <a:noFill/>
          </a:ln>
          <a:effectLst>
            <a:outerShdw blurRad="57150" dist="19050" dir="5400000" algn="bl" rotWithShape="0">
              <a:srgbClr val="000000">
                <a:alpha val="50000"/>
              </a:srgbClr>
            </a:outerShdw>
          </a:effectLst>
        </p:spPr>
      </p:pic>
      <p:sp>
        <p:nvSpPr>
          <p:cNvPr id="141" name="Google Shape;14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Existing Brokers: Logging into your Broker Portal Account</a:t>
            </a:r>
            <a:endParaRPr/>
          </a:p>
        </p:txBody>
      </p:sp>
      <p:sp>
        <p:nvSpPr>
          <p:cNvPr id="142" name="Google Shape;142;p22"/>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2"/>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 name="Google Shape;144;p22"/>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145" name="Google Shape;145;p22"/>
          <p:cNvSpPr txBox="1"/>
          <p:nvPr/>
        </p:nvSpPr>
        <p:spPr>
          <a:xfrm>
            <a:off x="359150" y="1017725"/>
            <a:ext cx="7803900" cy="1046410"/>
          </a:xfrm>
          <a:prstGeom prst="rect">
            <a:avLst/>
          </a:prstGeom>
          <a:noFill/>
          <a:ln>
            <a:noFill/>
          </a:ln>
        </p:spPr>
        <p:txBody>
          <a:bodyPr spcFirstLastPara="1" wrap="square" lIns="91425" tIns="91425" rIns="91425" bIns="91425" anchor="t" anchorCtr="0">
            <a:spAutoFit/>
          </a:bodyPr>
          <a:lstStyle/>
          <a:p>
            <a:r>
              <a:rPr lang="en" dirty="0"/>
              <a:t>Enter </a:t>
            </a:r>
            <a:r>
              <a:rPr lang="en-US" u="sng" dirty="0">
                <a:solidFill>
                  <a:schemeClr val="hlink"/>
                </a:solidFill>
                <a:hlinkClick r:id="rId4"/>
              </a:rPr>
              <a:t>https://healthfirst-brokers.hioscar.com/login</a:t>
            </a:r>
            <a:r>
              <a:rPr lang="en" dirty="0"/>
              <a:t> into your browser*</a:t>
            </a:r>
          </a:p>
          <a:p>
            <a:pPr marL="0" lvl="0" indent="0" algn="l" rtl="0">
              <a:spcBef>
                <a:spcPts val="0"/>
              </a:spcBef>
              <a:spcAft>
                <a:spcPts val="0"/>
              </a:spcAft>
              <a:buNone/>
            </a:pPr>
            <a:endParaRPr lang="en" dirty="0"/>
          </a:p>
          <a:p>
            <a:r>
              <a:rPr lang="en-US" sz="1400" i="1" dirty="0"/>
              <a:t>*Google Chrome recommended</a:t>
            </a:r>
          </a:p>
          <a:p>
            <a:pPr marL="0" lvl="0" indent="0" algn="l" rtl="0">
              <a:spcBef>
                <a:spcPts val="0"/>
              </a:spcBef>
              <a:spcAft>
                <a:spcPts val="0"/>
              </a:spcAft>
              <a:buNone/>
            </a:pPr>
            <a:endParaRPr dirty="0"/>
          </a:p>
        </p:txBody>
      </p:sp>
      <p:sp>
        <p:nvSpPr>
          <p:cNvPr id="147" name="Google Shape;147;p22"/>
          <p:cNvSpPr/>
          <p:nvPr/>
        </p:nvSpPr>
        <p:spPr>
          <a:xfrm>
            <a:off x="111950" y="1118475"/>
            <a:ext cx="247200" cy="236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  </a:t>
            </a:r>
            <a:endParaRPr>
              <a:solidFill>
                <a:schemeClr val="lt1"/>
              </a:solidFill>
            </a:endParaRPr>
          </a:p>
        </p:txBody>
      </p:sp>
      <p:sp>
        <p:nvSpPr>
          <p:cNvPr id="148" name="Google Shape;148;p22"/>
          <p:cNvSpPr txBox="1"/>
          <p:nvPr/>
        </p:nvSpPr>
        <p:spPr>
          <a:xfrm>
            <a:off x="111950" y="1051875"/>
            <a:ext cx="247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rPr>
              <a:t>1</a:t>
            </a:r>
            <a:endParaRPr sz="1200" b="1">
              <a:solidFill>
                <a:schemeClr val="lt1"/>
              </a:solidFill>
            </a:endParaRPr>
          </a:p>
        </p:txBody>
      </p:sp>
      <p:sp>
        <p:nvSpPr>
          <p:cNvPr id="149" name="Google Shape;149;p22"/>
          <p:cNvSpPr/>
          <p:nvPr/>
        </p:nvSpPr>
        <p:spPr>
          <a:xfrm>
            <a:off x="117574" y="3443375"/>
            <a:ext cx="247200" cy="236100"/>
          </a:xfrm>
          <a:prstGeom prst="ellipse">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Roboto"/>
                <a:ea typeface="Roboto"/>
                <a:cs typeface="Roboto"/>
                <a:sym typeface="Roboto"/>
              </a:rPr>
              <a:t>  </a:t>
            </a:r>
            <a:endParaRPr>
              <a:solidFill>
                <a:schemeClr val="lt1"/>
              </a:solidFill>
            </a:endParaRPr>
          </a:p>
        </p:txBody>
      </p:sp>
      <p:sp>
        <p:nvSpPr>
          <p:cNvPr id="150" name="Google Shape;150;p22"/>
          <p:cNvSpPr txBox="1"/>
          <p:nvPr/>
        </p:nvSpPr>
        <p:spPr>
          <a:xfrm>
            <a:off x="111950" y="3368713"/>
            <a:ext cx="247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chemeClr val="lt1"/>
                </a:solidFill>
              </a:rPr>
              <a:t>2</a:t>
            </a:r>
            <a:endParaRPr sz="1200" b="1" dirty="0">
              <a:solidFill>
                <a:schemeClr val="lt1"/>
              </a:solidFill>
            </a:endParaRPr>
          </a:p>
        </p:txBody>
      </p:sp>
      <p:sp>
        <p:nvSpPr>
          <p:cNvPr id="151" name="Google Shape;151;p22"/>
          <p:cNvSpPr txBox="1"/>
          <p:nvPr/>
        </p:nvSpPr>
        <p:spPr>
          <a:xfrm>
            <a:off x="346828" y="3396150"/>
            <a:ext cx="30000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rPr>
              <a:t>Select “Create Account”</a:t>
            </a:r>
          </a:p>
          <a:p>
            <a:pPr marL="0" lvl="0" indent="0" algn="l" rtl="0">
              <a:spcBef>
                <a:spcPts val="0"/>
              </a:spcBef>
              <a:spcAft>
                <a:spcPts val="0"/>
              </a:spcAft>
              <a:buNone/>
            </a:pPr>
            <a:endParaRPr dirty="0"/>
          </a:p>
        </p:txBody>
      </p:sp>
      <p:sp>
        <p:nvSpPr>
          <p:cNvPr id="152" name="Google Shape;152;p22"/>
          <p:cNvSpPr/>
          <p:nvPr/>
        </p:nvSpPr>
        <p:spPr>
          <a:xfrm>
            <a:off x="3612925" y="4158225"/>
            <a:ext cx="591300" cy="179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22"/>
          <p:cNvPicPr preferRelativeResize="0"/>
          <p:nvPr/>
        </p:nvPicPr>
        <p:blipFill>
          <a:blip r:embed="rId5">
            <a:alphaModFix/>
          </a:blip>
          <a:stretch>
            <a:fillRect/>
          </a:stretch>
        </p:blipFill>
        <p:spPr>
          <a:xfrm>
            <a:off x="7719282" y="4406596"/>
            <a:ext cx="1113016" cy="423901"/>
          </a:xfrm>
          <a:prstGeom prst="rect">
            <a:avLst/>
          </a:prstGeom>
          <a:noFill/>
          <a:ln>
            <a:noFill/>
          </a:ln>
        </p:spPr>
      </p:pic>
      <p:pic>
        <p:nvPicPr>
          <p:cNvPr id="154" name="Google Shape;154;p22"/>
          <p:cNvPicPr preferRelativeResize="0"/>
          <p:nvPr/>
        </p:nvPicPr>
        <p:blipFill>
          <a:blip r:embed="rId6">
            <a:alphaModFix/>
          </a:blip>
          <a:stretch>
            <a:fillRect/>
          </a:stretch>
        </p:blipFill>
        <p:spPr>
          <a:xfrm>
            <a:off x="311700" y="4406612"/>
            <a:ext cx="951131" cy="3919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Existing Brokers: Logging into your Broker Portal Account</a:t>
            </a:r>
            <a:endParaRPr/>
          </a:p>
        </p:txBody>
      </p:sp>
      <p:sp>
        <p:nvSpPr>
          <p:cNvPr id="160" name="Google Shape;160;p23"/>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2" name="Google Shape;162;p23"/>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163" name="Google Shape;163;p23"/>
          <p:cNvSpPr txBox="1"/>
          <p:nvPr/>
        </p:nvSpPr>
        <p:spPr>
          <a:xfrm>
            <a:off x="6789300" y="1017725"/>
            <a:ext cx="2163800"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rPr>
              <a:t>Select “Broker” to begin selling</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 dirty="0">
                <a:solidFill>
                  <a:schemeClr val="dk1"/>
                </a:solidFill>
              </a:rPr>
              <a:t>General Agent’s/FMO’s will s</a:t>
            </a:r>
            <a:r>
              <a:rPr lang="en-US" dirty="0">
                <a:solidFill>
                  <a:schemeClr val="dk1"/>
                </a:solidFill>
              </a:rPr>
              <a:t>elect the General Agent Option.</a:t>
            </a:r>
            <a:endParaRPr dirty="0"/>
          </a:p>
        </p:txBody>
      </p:sp>
      <p:sp>
        <p:nvSpPr>
          <p:cNvPr id="164" name="Google Shape;164;p23"/>
          <p:cNvSpPr/>
          <p:nvPr/>
        </p:nvSpPr>
        <p:spPr>
          <a:xfrm>
            <a:off x="758150" y="1954025"/>
            <a:ext cx="2913900" cy="541200"/>
          </a:xfrm>
          <a:prstGeom prst="rect">
            <a:avLst/>
          </a:prstGeom>
          <a:noFill/>
          <a:ln w="38100" cap="flat" cmpd="sng">
            <a:solidFill>
              <a:srgbClr val="0814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 name="Google Shape;165;p23"/>
          <p:cNvPicPr preferRelativeResize="0"/>
          <p:nvPr/>
        </p:nvPicPr>
        <p:blipFill>
          <a:blip r:embed="rId3">
            <a:alphaModFix/>
          </a:blip>
          <a:stretch>
            <a:fillRect/>
          </a:stretch>
        </p:blipFill>
        <p:spPr>
          <a:xfrm>
            <a:off x="340125" y="1009925"/>
            <a:ext cx="6438723" cy="3049926"/>
          </a:xfrm>
          <a:prstGeom prst="rect">
            <a:avLst/>
          </a:prstGeom>
          <a:noFill/>
          <a:ln>
            <a:noFill/>
          </a:ln>
          <a:effectLst>
            <a:outerShdw blurRad="57150" dist="19050" dir="5400000" algn="bl" rotWithShape="0">
              <a:srgbClr val="000000">
                <a:alpha val="50000"/>
              </a:srgbClr>
            </a:outerShdw>
          </a:effectLst>
        </p:spPr>
      </p:pic>
      <p:sp>
        <p:nvSpPr>
          <p:cNvPr id="166" name="Google Shape;166;p23"/>
          <p:cNvSpPr/>
          <p:nvPr/>
        </p:nvSpPr>
        <p:spPr>
          <a:xfrm>
            <a:off x="637350" y="1788225"/>
            <a:ext cx="3509700" cy="783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 name="Google Shape;167;p23"/>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168" name="Google Shape;168;p23"/>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1789</Words>
  <Application>Microsoft Office PowerPoint</Application>
  <PresentationFormat>On-screen Show (16:9)</PresentationFormat>
  <Paragraphs>235</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Cormorant Garamond</vt:lpstr>
      <vt:lpstr>Roboto</vt:lpstr>
      <vt:lpstr>Segoe UI</vt:lpstr>
      <vt:lpstr>Times New Roman</vt:lpstr>
      <vt:lpstr>Simple Light</vt:lpstr>
      <vt:lpstr>PowerPoint Presentation</vt:lpstr>
      <vt:lpstr>PowerPoint Presentation</vt:lpstr>
      <vt:lpstr>Welcome to your Broker Portal</vt:lpstr>
      <vt:lpstr>PowerPoint Presentation</vt:lpstr>
      <vt:lpstr>Broker Portal Location</vt:lpstr>
      <vt:lpstr>PowerPoint Presentation</vt:lpstr>
      <vt:lpstr>Existing Brokers: Accessing your Broker Portal Account</vt:lpstr>
      <vt:lpstr>Existing Brokers: Logging into your Broker Portal Account</vt:lpstr>
      <vt:lpstr>Existing Brokers: Logging into your Broker Portal Account</vt:lpstr>
      <vt:lpstr>Existing Brokers: Logging into your Broker Portal Account</vt:lpstr>
      <vt:lpstr>Existing Brokers: Logging into your Broker Portal Account</vt:lpstr>
      <vt:lpstr>Existing Brokers: Logging into your Broker Portal Account</vt:lpstr>
      <vt:lpstr>PowerPoint Presentation</vt:lpstr>
      <vt:lpstr>New Brokers: Creating your Broker Portal Account</vt:lpstr>
      <vt:lpstr>New Brokers: Creating your Broker Portal Account</vt:lpstr>
      <vt:lpstr>New Brokers: Creating your Broker Portal Account</vt:lpstr>
      <vt:lpstr>New Brokers: Creating your Broker Portal Account</vt:lpstr>
      <vt:lpstr>New Brokers: Creating your Broker Portal Account</vt:lpstr>
      <vt:lpstr>New Brokers: Creating your Broker Portal Account</vt:lpstr>
      <vt:lpstr>New Brokers: Creating your Broker Portal Account</vt:lpstr>
      <vt:lpstr>New Brokers: Creating your Broker Portal Account</vt:lpstr>
      <vt:lpstr>PowerPoint Presentation</vt:lpstr>
      <vt:lpstr>Broker Account: </vt:lpstr>
      <vt:lpstr>Broker Account: My details</vt:lpstr>
      <vt:lpstr>Broker Account: My details</vt:lpstr>
      <vt:lpstr>Broker Account: My details</vt:lpstr>
      <vt:lpstr>Broker Account: My details</vt:lpstr>
      <vt:lpstr>Broker Account: My details</vt:lpstr>
      <vt:lpstr>Broker Account: Start selling</vt:lpstr>
      <vt:lpstr>Broker Account: Start selling</vt:lpstr>
      <vt:lpstr>Broker Account: Start selling</vt:lpstr>
      <vt:lpstr>Broker Account: Start selling</vt:lpstr>
      <vt:lpstr>Broker Account: Start selling</vt:lpstr>
      <vt:lpstr>Broker Account: Get Certified to Sell Medicare</vt:lpstr>
      <vt:lpstr>Broker Account: Agency details</vt:lpstr>
      <vt:lpstr>Broker Account: Agency details</vt:lpstr>
      <vt:lpstr>Broker Account: Locating your BoB</vt:lpstr>
      <vt:lpstr>Broker Account: Managing your BoB</vt:lpstr>
      <vt:lpstr>Broker Account: Menu Items</vt:lpstr>
      <vt:lpstr>Oscar’s Broker Support Team is here to help</vt:lpstr>
      <vt:lpstr>Creating your Zendesk Account to connect via email with Oscar In order for brokers to communicate with Oscar through the designated emails provided, you will need to create an account through Zendesk. Follow the below steps.   </vt:lpstr>
      <vt:lpstr>Health First Health Plans Broker Services is available: Monday through Friday 8:00 a.m. to 5:00 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Cole, Jennifer</cp:lastModifiedBy>
  <cp:revision>32</cp:revision>
  <dcterms:modified xsi:type="dcterms:W3CDTF">2021-08-18T23:08:40Z</dcterms:modified>
</cp:coreProperties>
</file>